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4"/>
  </p:notesMasterIdLst>
  <p:handoutMasterIdLst>
    <p:handoutMasterId r:id="rId15"/>
  </p:handoutMasterIdLst>
  <p:sldIdLst>
    <p:sldId id="415" r:id="rId3"/>
    <p:sldId id="449" r:id="rId4"/>
    <p:sldId id="450" r:id="rId5"/>
    <p:sldId id="451" r:id="rId6"/>
    <p:sldId id="452" r:id="rId7"/>
    <p:sldId id="453" r:id="rId8"/>
    <p:sldId id="454" r:id="rId9"/>
    <p:sldId id="455" r:id="rId10"/>
    <p:sldId id="456" r:id="rId11"/>
    <p:sldId id="457" r:id="rId12"/>
    <p:sldId id="458" r:id="rId13"/>
  </p:sldIdLst>
  <p:sldSz cx="15544800" cy="100584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C7DCE-4ED2-43D4-A29C-3F6BF3623CBC}">
          <p14:sldIdLst>
            <p14:sldId id="415"/>
            <p14:sldId id="449"/>
            <p14:sldId id="450"/>
            <p14:sldId id="451"/>
            <p14:sldId id="452"/>
            <p14:sldId id="453"/>
            <p14:sldId id="454"/>
            <p14:sldId id="455"/>
            <p14:sldId id="456"/>
            <p14:sldId id="457"/>
            <p14:sldId id="458"/>
          </p14:sldIdLst>
        </p14:section>
      </p14:sectionLst>
    </p:ext>
    <p:ext uri="{EFAFB233-063F-42B5-8137-9DF3F51BA10A}">
      <p15:sldGuideLst xmlns:p15="http://schemas.microsoft.com/office/powerpoint/2012/main">
        <p15:guide id="1" orient="horz" pos="2881">
          <p15:clr>
            <a:srgbClr val="A4A3A4"/>
          </p15:clr>
        </p15:guide>
        <p15:guide id="2" pos="216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tz, Sharon" initials="HS" lastIdx="0" clrIdx="0">
    <p:extLst>
      <p:ext uri="{19B8F6BF-5375-455C-9EA6-DF929625EA0E}">
        <p15:presenceInfo xmlns:p15="http://schemas.microsoft.com/office/powerpoint/2012/main" userId="S-1-5-21-618345698-627661479-316617838-44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79646"/>
    <a:srgbClr val="EDBE17"/>
    <a:srgbClr val="000000"/>
    <a:srgbClr val="FF8B8B"/>
    <a:srgbClr val="FF5757"/>
    <a:srgbClr val="FFFFFF"/>
    <a:srgbClr val="FFFF00"/>
    <a:srgbClr val="E60000"/>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7" autoAdjust="0"/>
    <p:restoredTop sz="85590" autoAdjust="0"/>
  </p:normalViewPr>
  <p:slideViewPr>
    <p:cSldViewPr>
      <p:cViewPr varScale="1">
        <p:scale>
          <a:sx n="53" d="100"/>
          <a:sy n="53" d="100"/>
        </p:scale>
        <p:origin x="1152" y="72"/>
      </p:cViewPr>
      <p:guideLst>
        <p:guide orient="horz" pos="2881"/>
        <p:guide pos="2161"/>
      </p:guideLst>
    </p:cSldViewPr>
  </p:slideViewPr>
  <p:notesTextViewPr>
    <p:cViewPr>
      <p:scale>
        <a:sx n="100" d="100"/>
        <a:sy n="100" d="100"/>
      </p:scale>
      <p:origin x="0" y="0"/>
    </p:cViewPr>
  </p:notesTextViewPr>
  <p:sorterViewPr>
    <p:cViewPr>
      <p:scale>
        <a:sx n="100" d="100"/>
        <a:sy n="100" d="100"/>
      </p:scale>
      <p:origin x="0" y="1806"/>
    </p:cViewPr>
  </p:sorterViewPr>
  <p:notesViewPr>
    <p:cSldViewPr>
      <p:cViewPr varScale="1">
        <p:scale>
          <a:sx n="54" d="100"/>
          <a:sy n="54" d="100"/>
        </p:scale>
        <p:origin x="23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3043979" cy="465615"/>
          </a:xfrm>
          <a:prstGeom prst="rect">
            <a:avLst/>
          </a:prstGeom>
        </p:spPr>
        <p:txBody>
          <a:bodyPr vert="horz" lIns="92426" tIns="46213" rIns="92426" bIns="46213" rtlCol="0"/>
          <a:lstStyle>
            <a:lvl1pPr algn="l">
              <a:defRPr sz="1200"/>
            </a:lvl1pPr>
          </a:lstStyle>
          <a:p>
            <a:endParaRPr lang="en-US" dirty="0"/>
          </a:p>
        </p:txBody>
      </p:sp>
      <p:sp>
        <p:nvSpPr>
          <p:cNvPr id="3" name="Date Placeholder 2"/>
          <p:cNvSpPr>
            <a:spLocks noGrp="1"/>
          </p:cNvSpPr>
          <p:nvPr>
            <p:ph type="dt" sz="quarter" idx="1"/>
          </p:nvPr>
        </p:nvSpPr>
        <p:spPr>
          <a:xfrm>
            <a:off x="3977537" y="3"/>
            <a:ext cx="3043979" cy="465615"/>
          </a:xfrm>
          <a:prstGeom prst="rect">
            <a:avLst/>
          </a:prstGeom>
        </p:spPr>
        <p:txBody>
          <a:bodyPr vert="horz" lIns="92426" tIns="46213" rIns="92426" bIns="46213" rtlCol="0"/>
          <a:lstStyle>
            <a:lvl1pPr algn="r">
              <a:defRPr sz="1200"/>
            </a:lvl1pPr>
          </a:lstStyle>
          <a:p>
            <a:fld id="{07708D5E-66EF-438F-88E7-378238170E81}" type="datetimeFigureOut">
              <a:rPr lang="en-US" smtClean="0"/>
              <a:t>7/23/2019</a:t>
            </a:fld>
            <a:endParaRPr lang="en-US" dirty="0"/>
          </a:p>
        </p:txBody>
      </p:sp>
      <p:sp>
        <p:nvSpPr>
          <p:cNvPr id="4" name="Footer Placeholder 3"/>
          <p:cNvSpPr>
            <a:spLocks noGrp="1"/>
          </p:cNvSpPr>
          <p:nvPr>
            <p:ph type="ftr" sz="quarter" idx="2"/>
          </p:nvPr>
        </p:nvSpPr>
        <p:spPr>
          <a:xfrm>
            <a:off x="8" y="8841890"/>
            <a:ext cx="3043979" cy="465615"/>
          </a:xfrm>
          <a:prstGeom prst="rect">
            <a:avLst/>
          </a:prstGeom>
        </p:spPr>
        <p:txBody>
          <a:bodyPr vert="horz" lIns="92426" tIns="46213" rIns="92426" bIns="462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7" y="8841890"/>
            <a:ext cx="3043979" cy="465615"/>
          </a:xfrm>
          <a:prstGeom prst="rect">
            <a:avLst/>
          </a:prstGeom>
        </p:spPr>
        <p:txBody>
          <a:bodyPr vert="horz" lIns="92426" tIns="46213" rIns="92426" bIns="46213" rtlCol="0" anchor="b"/>
          <a:lstStyle>
            <a:lvl1pPr algn="r">
              <a:defRPr sz="1200"/>
            </a:lvl1pPr>
          </a:lstStyle>
          <a:p>
            <a:fld id="{B856CCCE-13CF-4EB2-8F25-A410203CF0E2}" type="slidenum">
              <a:rPr lang="en-US" smtClean="0"/>
              <a:t>‹#›</a:t>
            </a:fld>
            <a:endParaRPr lang="en-US" dirty="0"/>
          </a:p>
        </p:txBody>
      </p:sp>
    </p:spTree>
    <p:extLst>
      <p:ext uri="{BB962C8B-B14F-4D97-AF65-F5344CB8AC3E}">
        <p14:creationId xmlns:p14="http://schemas.microsoft.com/office/powerpoint/2010/main" val="111686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744" cy="465455"/>
          </a:xfrm>
          <a:prstGeom prst="rect">
            <a:avLst/>
          </a:prstGeom>
        </p:spPr>
        <p:txBody>
          <a:bodyPr vert="horz" lIns="92426" tIns="46213" rIns="92426" bIns="46213" rtlCol="0"/>
          <a:lstStyle>
            <a:lvl1pPr algn="l">
              <a:defRPr sz="1200"/>
            </a:lvl1pPr>
          </a:lstStyle>
          <a:p>
            <a:endParaRPr lang="en-US" dirty="0"/>
          </a:p>
        </p:txBody>
      </p:sp>
      <p:sp>
        <p:nvSpPr>
          <p:cNvPr id="3" name="Date Placeholder 2"/>
          <p:cNvSpPr>
            <a:spLocks noGrp="1"/>
          </p:cNvSpPr>
          <p:nvPr>
            <p:ph type="dt" idx="1"/>
          </p:nvPr>
        </p:nvSpPr>
        <p:spPr>
          <a:xfrm>
            <a:off x="3978158" y="2"/>
            <a:ext cx="3043744" cy="465455"/>
          </a:xfrm>
          <a:prstGeom prst="rect">
            <a:avLst/>
          </a:prstGeom>
        </p:spPr>
        <p:txBody>
          <a:bodyPr vert="horz" lIns="92426" tIns="46213" rIns="92426" bIns="46213" rtlCol="0"/>
          <a:lstStyle>
            <a:lvl1pPr algn="r">
              <a:defRPr sz="1200"/>
            </a:lvl1pPr>
          </a:lstStyle>
          <a:p>
            <a:fld id="{4A252323-56E5-4335-B1B0-D5C200ED2DBE}" type="datetimeFigureOut">
              <a:rPr lang="en-US" smtClean="0"/>
              <a:t>7/23/2019</a:t>
            </a:fld>
            <a:endParaRPr lang="en-US" dirty="0"/>
          </a:p>
        </p:txBody>
      </p:sp>
      <p:sp>
        <p:nvSpPr>
          <p:cNvPr id="4" name="Slide Image Placeholder 3"/>
          <p:cNvSpPr>
            <a:spLocks noGrp="1" noRot="1" noChangeAspect="1"/>
          </p:cNvSpPr>
          <p:nvPr>
            <p:ph type="sldImg" idx="2"/>
          </p:nvPr>
        </p:nvSpPr>
        <p:spPr>
          <a:xfrm>
            <a:off x="814388" y="698500"/>
            <a:ext cx="5394325" cy="3490913"/>
          </a:xfrm>
          <a:prstGeom prst="rect">
            <a:avLst/>
          </a:prstGeom>
          <a:noFill/>
          <a:ln w="12700">
            <a:solidFill>
              <a:prstClr val="black"/>
            </a:solidFill>
          </a:ln>
        </p:spPr>
        <p:txBody>
          <a:bodyPr vert="horz" lIns="92426" tIns="46213" rIns="92426" bIns="46213" rtlCol="0" anchor="ctr"/>
          <a:lstStyle/>
          <a:p>
            <a:endParaRPr lang="en-US" dirty="0"/>
          </a:p>
        </p:txBody>
      </p:sp>
      <p:sp>
        <p:nvSpPr>
          <p:cNvPr id="5" name="Notes Placeholder 4"/>
          <p:cNvSpPr>
            <a:spLocks noGrp="1"/>
          </p:cNvSpPr>
          <p:nvPr>
            <p:ph type="body" sz="quarter" idx="3"/>
          </p:nvPr>
        </p:nvSpPr>
        <p:spPr>
          <a:xfrm>
            <a:off x="702310" y="4421829"/>
            <a:ext cx="5618480" cy="4189095"/>
          </a:xfrm>
          <a:prstGeom prst="rect">
            <a:avLst/>
          </a:prstGeom>
        </p:spPr>
        <p:txBody>
          <a:bodyPr vert="horz" lIns="92426" tIns="46213" rIns="92426" bIns="462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533"/>
            <a:ext cx="3043744" cy="465455"/>
          </a:xfrm>
          <a:prstGeom prst="rect">
            <a:avLst/>
          </a:prstGeom>
        </p:spPr>
        <p:txBody>
          <a:bodyPr vert="horz" lIns="92426" tIns="46213" rIns="92426" bIns="462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58" y="8841533"/>
            <a:ext cx="3043744" cy="465455"/>
          </a:xfrm>
          <a:prstGeom prst="rect">
            <a:avLst/>
          </a:prstGeom>
        </p:spPr>
        <p:txBody>
          <a:bodyPr vert="horz" lIns="92426" tIns="46213" rIns="92426" bIns="46213" rtlCol="0" anchor="b"/>
          <a:lstStyle>
            <a:lvl1pPr algn="r">
              <a:defRPr sz="1200"/>
            </a:lvl1pPr>
          </a:lstStyle>
          <a:p>
            <a:fld id="{D92B7A40-4238-43C1-96D4-FA6F7F5A35D5}" type="slidenum">
              <a:rPr lang="en-US" smtClean="0"/>
              <a:t>‹#›</a:t>
            </a:fld>
            <a:endParaRPr lang="en-US" dirty="0"/>
          </a:p>
        </p:txBody>
      </p:sp>
    </p:spTree>
    <p:extLst>
      <p:ext uri="{BB962C8B-B14F-4D97-AF65-F5344CB8AC3E}">
        <p14:creationId xmlns:p14="http://schemas.microsoft.com/office/powerpoint/2010/main" val="1677767331"/>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B7A40-4238-43C1-96D4-FA6F7F5A35D5}" type="slidenum">
              <a:rPr lang="en-US" smtClean="0"/>
              <a:t>1</a:t>
            </a:fld>
            <a:endParaRPr lang="en-US" dirty="0"/>
          </a:p>
        </p:txBody>
      </p:sp>
    </p:spTree>
    <p:extLst>
      <p:ext uri="{BB962C8B-B14F-4D97-AF65-F5344CB8AC3E}">
        <p14:creationId xmlns:p14="http://schemas.microsoft.com/office/powerpoint/2010/main" val="133056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65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99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6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66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24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pPr defTabSz="915772"/>
            <a:r>
              <a:rPr lang="en-US" dirty="0"/>
              <a:t>In 2015, an average of 20.6 active-duty Service members, non-activated Guard or Reserve members, and other Veterans died by suicide each day. 6.1 of these were Veterans who had recently used VHA services. </a:t>
            </a:r>
          </a:p>
          <a:p>
            <a:r>
              <a:rPr lang="en-US" dirty="0"/>
              <a:t>Veteran suicide rate decreased slightly from 2015 to 2016</a:t>
            </a:r>
          </a:p>
          <a:p>
            <a:pPr lvl="1"/>
            <a:r>
              <a:rPr lang="en-US" dirty="0"/>
              <a:t>30.5 </a:t>
            </a:r>
            <a:r>
              <a:rPr lang="en-US" sz="3200" dirty="0"/>
              <a:t>(2015) </a:t>
            </a:r>
            <a:r>
              <a:rPr lang="en-US" dirty="0"/>
              <a:t>to 30.1 </a:t>
            </a:r>
            <a:r>
              <a:rPr lang="en-US" sz="3200" dirty="0"/>
              <a:t>(2016) </a:t>
            </a:r>
            <a:r>
              <a:rPr lang="en-US" dirty="0"/>
              <a:t>per 100,000 Veterans</a:t>
            </a:r>
          </a:p>
          <a:p>
            <a:r>
              <a:rPr lang="en-US" dirty="0"/>
              <a:t>Increase from 2005, but…</a:t>
            </a:r>
          </a:p>
          <a:p>
            <a:pPr lvl="1"/>
            <a:r>
              <a:rPr lang="en-US" dirty="0"/>
              <a:t>Rate of increase was slower for Veterans in VHA care (13.7% vs. 26%)</a:t>
            </a:r>
          </a:p>
          <a:p>
            <a:pPr lvl="1"/>
            <a:r>
              <a:rPr lang="en-US" dirty="0"/>
              <a:t>Overall rate was higher for those with VHA care (receiving services for conditions that increase risk)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5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29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47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698500"/>
            <a:ext cx="5394325" cy="3490913"/>
          </a:xfrm>
        </p:spPr>
      </p:sp>
      <p:sp>
        <p:nvSpPr>
          <p:cNvPr id="3" name="Notes Placeholder 2"/>
          <p:cNvSpPr>
            <a:spLocks noGrp="1"/>
          </p:cNvSpPr>
          <p:nvPr>
            <p:ph type="body" idx="1"/>
          </p:nvPr>
        </p:nvSpPr>
        <p:spPr/>
        <p:txBody>
          <a:bodyPr/>
          <a:lstStyle/>
          <a:p>
            <a:r>
              <a:rPr lang="en-US" dirty="0"/>
              <a:t>A &amp; 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B7A40-4238-43C1-96D4-FA6F7F5A3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18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285236" y="9631684"/>
            <a:ext cx="4974334" cy="276999"/>
          </a:xfr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77240" y="9631684"/>
            <a:ext cx="3575304" cy="276999"/>
          </a:xfrm>
        </p:spPr>
        <p:txBody>
          <a:bodyPr lIns="0" tIns="0" rIns="0" bIns="0"/>
          <a:lstStyle>
            <a:lvl1pPr algn="l">
              <a:defRPr>
                <a:solidFill>
                  <a:schemeClr val="tx1">
                    <a:tint val="75000"/>
                  </a:schemeClr>
                </a:solidFill>
              </a:defRPr>
            </a:lvl1pPr>
          </a:lstStyle>
          <a:p>
            <a:fld id="{1D8BD707-D9CF-40AE-B4C6-C98DA3205C09}" type="datetimeFigureOut">
              <a:rPr lang="en-US"/>
              <a:t>7/23/2019</a:t>
            </a:fld>
            <a:endParaRPr lang="en-US" dirty="0"/>
          </a:p>
        </p:txBody>
      </p:sp>
      <p:sp>
        <p:nvSpPr>
          <p:cNvPr id="6" name="Holder 6"/>
          <p:cNvSpPr>
            <a:spLocks noGrp="1"/>
          </p:cNvSpPr>
          <p:nvPr>
            <p:ph type="sldNum" sz="quarter" idx="7"/>
          </p:nvPr>
        </p:nvSpPr>
        <p:spPr>
          <a:xfrm>
            <a:off x="11192260" y="9677400"/>
            <a:ext cx="4200144" cy="553998"/>
          </a:xfrm>
        </p:spPr>
        <p:txBody>
          <a:bodyPr lIns="0" tIns="0" rIns="0" bIns="0"/>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lang="en-US" dirty="0"/>
              <a:t>South Texas Veterans Health Care System</a:t>
            </a:r>
          </a:p>
          <a:p>
            <a:endParaRPr lang="en-US" dirty="0"/>
          </a:p>
        </p:txBody>
      </p:sp>
      <p:sp>
        <p:nvSpPr>
          <p:cNvPr id="15" name="Text Placeholder 14"/>
          <p:cNvSpPr>
            <a:spLocks noGrp="1"/>
          </p:cNvSpPr>
          <p:nvPr>
            <p:ph type="body" sz="quarter" idx="10" hasCustomPrompt="1"/>
          </p:nvPr>
        </p:nvSpPr>
        <p:spPr>
          <a:xfrm>
            <a:off x="1371603" y="3657600"/>
            <a:ext cx="12801600" cy="1015663"/>
          </a:xfrm>
        </p:spPr>
        <p:txBody>
          <a:bodyPr/>
          <a:lstStyle>
            <a:lvl1pPr>
              <a:defRPr sz="6600" b="1" baseline="0">
                <a:solidFill>
                  <a:srgbClr val="003F72"/>
                </a:solidFill>
                <a:latin typeface="Calibri" panose="020F0502020204030204" pitchFamily="34" charset="0"/>
              </a:defRPr>
            </a:lvl1pPr>
          </a:lstStyle>
          <a:p>
            <a:pPr lvl="0"/>
            <a:r>
              <a:rPr lang="en-US" dirty="0"/>
              <a:t>Click to edit Master title style</a:t>
            </a:r>
          </a:p>
        </p:txBody>
      </p:sp>
      <p:sp>
        <p:nvSpPr>
          <p:cNvPr id="17" name="Text Placeholder 16"/>
          <p:cNvSpPr>
            <a:spLocks noGrp="1"/>
          </p:cNvSpPr>
          <p:nvPr>
            <p:ph type="body" sz="quarter" idx="11" hasCustomPrompt="1"/>
          </p:nvPr>
        </p:nvSpPr>
        <p:spPr>
          <a:xfrm>
            <a:off x="2332040" y="5188803"/>
            <a:ext cx="10880724" cy="830997"/>
          </a:xfrm>
        </p:spPr>
        <p:txBody>
          <a:bodyPr/>
          <a:lstStyle>
            <a:lvl1pPr>
              <a:defRPr sz="5400" b="1" baseline="0">
                <a:solidFill>
                  <a:schemeClr val="bg1">
                    <a:lumMod val="50000"/>
                  </a:schemeClr>
                </a:solidFill>
              </a:defRPr>
            </a:lvl1pPr>
          </a:lstStyle>
          <a:p>
            <a:pPr lvl="0"/>
            <a:r>
              <a:rPr lang="en-US" dirty="0"/>
              <a:t>Secondary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0" y="2251499"/>
            <a:ext cx="6868320" cy="938318"/>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3" y="2251499"/>
            <a:ext cx="6871018" cy="938318"/>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A7C7DEB-B4D5-4F38-82C2-20F9FB6441C9}" type="slidenum">
              <a:rPr lang="en-US" altLang="en-US"/>
              <a:pPr/>
              <a:t>‹#›</a:t>
            </a:fld>
            <a:endParaRPr lang="en-US" altLang="en-US" dirty="0"/>
          </a:p>
        </p:txBody>
      </p:sp>
    </p:spTree>
    <p:extLst>
      <p:ext uri="{BB962C8B-B14F-4D97-AF65-F5344CB8AC3E}">
        <p14:creationId xmlns:p14="http://schemas.microsoft.com/office/powerpoint/2010/main" val="224887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4917357A-5F35-4845-BF4E-D74E5CE323C0}" type="slidenum">
              <a:rPr lang="en-US" altLang="en-US"/>
              <a:pPr/>
              <a:t>‹#›</a:t>
            </a:fld>
            <a:endParaRPr lang="en-US" altLang="en-US" dirty="0"/>
          </a:p>
        </p:txBody>
      </p:sp>
    </p:spTree>
    <p:extLst>
      <p:ext uri="{BB962C8B-B14F-4D97-AF65-F5344CB8AC3E}">
        <p14:creationId xmlns:p14="http://schemas.microsoft.com/office/powerpoint/2010/main" val="1527650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EA40EFA-0272-47D5-8322-0E083DE49CA9}" type="slidenum">
              <a:rPr lang="en-US" altLang="en-US"/>
              <a:pPr/>
              <a:t>‹#›</a:t>
            </a:fld>
            <a:endParaRPr lang="en-US" altLang="en-US" dirty="0"/>
          </a:p>
        </p:txBody>
      </p:sp>
    </p:spTree>
    <p:extLst>
      <p:ext uri="{BB962C8B-B14F-4D97-AF65-F5344CB8AC3E}">
        <p14:creationId xmlns:p14="http://schemas.microsoft.com/office/powerpoint/2010/main" val="2328251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lstStyle>
            <a:lvl1pPr algn="l">
              <a:defRPr sz="2933" b="1"/>
            </a:lvl1pPr>
          </a:lstStyle>
          <a:p>
            <a:r>
              <a:rPr lang="en-US"/>
              <a:t>Click to edit Master title style</a:t>
            </a:r>
          </a:p>
        </p:txBody>
      </p:sp>
      <p:sp>
        <p:nvSpPr>
          <p:cNvPr id="3" name="Content Placeholder 2"/>
          <p:cNvSpPr>
            <a:spLocks noGrp="1"/>
          </p:cNvSpPr>
          <p:nvPr>
            <p:ph idx="1"/>
          </p:nvPr>
        </p:nvSpPr>
        <p:spPr>
          <a:xfrm>
            <a:off x="6077585" y="400474"/>
            <a:ext cx="8689975" cy="8584566"/>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1" y="2104814"/>
            <a:ext cx="5114132" cy="6880226"/>
          </a:xfrm>
        </p:spPr>
        <p:txBody>
          <a:bodyPr/>
          <a:lstStyle>
            <a:lvl1pPr marL="0" indent="0">
              <a:buNone/>
              <a:defRPr sz="2053"/>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733B1D5-1664-49CD-B6A3-1B3E3812C2D3}" type="slidenum">
              <a:rPr lang="en-US" altLang="en-US"/>
              <a:pPr/>
              <a:t>‹#›</a:t>
            </a:fld>
            <a:endParaRPr lang="en-US" altLang="en-US" dirty="0"/>
          </a:p>
        </p:txBody>
      </p:sp>
    </p:spTree>
    <p:extLst>
      <p:ext uri="{BB962C8B-B14F-4D97-AF65-F5344CB8AC3E}">
        <p14:creationId xmlns:p14="http://schemas.microsoft.com/office/powerpoint/2010/main" val="230447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lstStyle>
            <a:lvl1pPr algn="l">
              <a:defRPr sz="2933" b="1"/>
            </a:lvl1pPr>
          </a:lstStyle>
          <a:p>
            <a:r>
              <a:rPr lang="en-US"/>
              <a:t>Click to edit Master title style</a:t>
            </a:r>
          </a:p>
        </p:txBody>
      </p:sp>
      <p:sp>
        <p:nvSpPr>
          <p:cNvPr id="3" name="Picture Placeholder 2"/>
          <p:cNvSpPr>
            <a:spLocks noGrp="1"/>
          </p:cNvSpPr>
          <p:nvPr>
            <p:ph type="pic" idx="1"/>
          </p:nvPr>
        </p:nvSpPr>
        <p:spPr>
          <a:xfrm>
            <a:off x="3046890" y="898737"/>
            <a:ext cx="9326880" cy="6035040"/>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dirty="0"/>
              <a:t>Click icon to add picture</a:t>
            </a:r>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053"/>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4C183C2-C00D-4FBE-AB28-E149FBFB9413}" type="slidenum">
              <a:rPr lang="en-US" altLang="en-US"/>
              <a:pPr/>
              <a:t>‹#›</a:t>
            </a:fld>
            <a:endParaRPr lang="en-US" altLang="en-US" dirty="0"/>
          </a:p>
        </p:txBody>
      </p:sp>
    </p:spTree>
    <p:extLst>
      <p:ext uri="{BB962C8B-B14F-4D97-AF65-F5344CB8AC3E}">
        <p14:creationId xmlns:p14="http://schemas.microsoft.com/office/powerpoint/2010/main" val="121864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182F092-160B-4494-93AB-4A248B3C7888}" type="slidenum">
              <a:rPr lang="en-US" altLang="en-US"/>
              <a:pPr/>
              <a:t>‹#›</a:t>
            </a:fld>
            <a:endParaRPr lang="en-US" altLang="en-US" dirty="0"/>
          </a:p>
        </p:txBody>
      </p:sp>
    </p:spTree>
    <p:extLst>
      <p:ext uri="{BB962C8B-B14F-4D97-AF65-F5344CB8AC3E}">
        <p14:creationId xmlns:p14="http://schemas.microsoft.com/office/powerpoint/2010/main" val="88944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46343" y="402803"/>
            <a:ext cx="2687955"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9780" y="402803"/>
            <a:ext cx="7807483"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6EF16BA-4815-4B50-A12E-C9E52AD2D273}" type="slidenum">
              <a:rPr lang="en-US" altLang="en-US"/>
              <a:pPr/>
              <a:t>‹#›</a:t>
            </a:fld>
            <a:endParaRPr lang="en-US" altLang="en-US" dirty="0"/>
          </a:p>
        </p:txBody>
      </p:sp>
    </p:spTree>
    <p:extLst>
      <p:ext uri="{BB962C8B-B14F-4D97-AF65-F5344CB8AC3E}">
        <p14:creationId xmlns:p14="http://schemas.microsoft.com/office/powerpoint/2010/main" val="31080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26076" y="254168"/>
            <a:ext cx="12747129" cy="1015663"/>
          </a:xfrm>
        </p:spPr>
        <p:txBody>
          <a:bodyPr lIns="0" tIns="0" rIns="0" bIns="0" anchor="ctr"/>
          <a:lstStyle>
            <a:lvl1pPr algn="ctr">
              <a:defRPr sz="6600">
                <a:solidFill>
                  <a:schemeClr val="bg1"/>
                </a:solidFill>
                <a:latin typeface="Calibri" panose="020F0502020204030204" pitchFamily="34" charset="0"/>
              </a:defRPr>
            </a:lvl1pPr>
          </a:lstStyle>
          <a:p>
            <a:r>
              <a:rPr lang="en-US"/>
              <a:t>Click to edit Master title style</a:t>
            </a:r>
            <a:endParaRPr dirty="0"/>
          </a:p>
        </p:txBody>
      </p:sp>
      <p:sp>
        <p:nvSpPr>
          <p:cNvPr id="4" name="Holder 4"/>
          <p:cNvSpPr>
            <a:spLocks noGrp="1"/>
          </p:cNvSpPr>
          <p:nvPr>
            <p:ph type="ftr" sz="quarter" idx="5"/>
          </p:nvPr>
        </p:nvSpPr>
        <p:spPr>
          <a:xfrm>
            <a:off x="5285236" y="9631684"/>
            <a:ext cx="4974334" cy="276999"/>
          </a:xfr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77240" y="9631684"/>
            <a:ext cx="3575304" cy="276999"/>
          </a:xfrm>
        </p:spPr>
        <p:txBody>
          <a:bodyPr lIns="0" tIns="0" rIns="0" bIns="0"/>
          <a:lstStyle>
            <a:lvl1pPr algn="l">
              <a:defRPr>
                <a:solidFill>
                  <a:schemeClr val="tx1">
                    <a:tint val="75000"/>
                  </a:schemeClr>
                </a:solidFill>
              </a:defRPr>
            </a:lvl1pPr>
          </a:lstStyle>
          <a:p>
            <a:fld id="{1D8BD707-D9CF-40AE-B4C6-C98DA3205C09}" type="datetimeFigureOut">
              <a:rPr lang="en-US"/>
              <a:t>7/23/2019</a:t>
            </a:fld>
            <a:endParaRPr lang="en-US" dirty="0"/>
          </a:p>
        </p:txBody>
      </p:sp>
      <p:sp>
        <p:nvSpPr>
          <p:cNvPr id="10" name="Text Placeholder 9"/>
          <p:cNvSpPr>
            <a:spLocks noGrp="1"/>
          </p:cNvSpPr>
          <p:nvPr>
            <p:ph type="body" sz="quarter" idx="10"/>
          </p:nvPr>
        </p:nvSpPr>
        <p:spPr>
          <a:xfrm>
            <a:off x="457201" y="1828800"/>
            <a:ext cx="14630401" cy="7620000"/>
          </a:xfrm>
        </p:spPr>
        <p:txBody>
          <a:bodyPr/>
          <a:lstStyle>
            <a:lvl1pPr marL="285750" indent="-285750">
              <a:buFont typeface="Calibri" panose="020F0502020204030204" pitchFamily="34" charset="0"/>
              <a:buChar char="•"/>
              <a:defRPr sz="4800">
                <a:solidFill>
                  <a:srgbClr val="003F72"/>
                </a:solidFill>
              </a:defRPr>
            </a:lvl1pPr>
            <a:lvl2pPr marL="742950" indent="-285750">
              <a:buFont typeface="Calibri" panose="020F0502020204030204" pitchFamily="34" charset="0"/>
              <a:buChar char="‒"/>
              <a:defRPr sz="4500">
                <a:solidFill>
                  <a:srgbClr val="003F72"/>
                </a:solidFill>
              </a:defRPr>
            </a:lvl2pPr>
            <a:lvl3pPr marL="1200150" indent="-285750">
              <a:buFont typeface="Calibri" panose="020F0502020204030204" pitchFamily="34" charset="0"/>
              <a:buChar char="•"/>
              <a:defRPr sz="4000">
                <a:solidFill>
                  <a:srgbClr val="003F72"/>
                </a:solidFill>
              </a:defRPr>
            </a:lvl3pPr>
            <a:lvl4pPr marL="1657350" indent="-285750">
              <a:buFont typeface="Calibri" panose="020F0502020204030204" pitchFamily="34" charset="0"/>
              <a:buChar char="‒"/>
              <a:defRPr sz="4000">
                <a:solidFill>
                  <a:srgbClr val="003F72"/>
                </a:solidFill>
              </a:defRPr>
            </a:lvl4pPr>
            <a:lvl5pPr marL="2114550" indent="-285750">
              <a:buFont typeface="Calibri" panose="020F0502020204030204" pitchFamily="34" charset="0"/>
              <a:buChar char="»"/>
              <a:defRPr sz="3700">
                <a:solidFill>
                  <a:srgbClr val="003F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Holder 6"/>
          <p:cNvSpPr txBox="1">
            <a:spLocks/>
          </p:cNvSpPr>
          <p:nvPr userDrawn="1"/>
        </p:nvSpPr>
        <p:spPr>
          <a:xfrm>
            <a:off x="11192260" y="9677400"/>
            <a:ext cx="4200144" cy="553998"/>
          </a:xfrm>
          <a:prstGeom prst="rect">
            <a:avLst/>
          </a:prstGeom>
        </p:spPr>
        <p:txBody>
          <a:bodyPr wrap="square" lIns="0" tIns="0" rIns="0" bIns="0">
            <a:spAutoFit/>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South Texas Veterans Health Care System</a:t>
            </a:r>
          </a:p>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381001" y="1905004"/>
            <a:ext cx="7162800" cy="5022914"/>
          </a:xfrm>
          <a:prstGeom prst="rect">
            <a:avLst/>
          </a:prstGeom>
        </p:spPr>
        <p:txBody>
          <a:bodyPr wrap="square" lIns="0" tIns="0" rIns="0" bIns="0">
            <a:spAutoFit/>
          </a:bodyPr>
          <a:lstStyle>
            <a:lvl1pPr marL="342901" marR="0" indent="-342901" algn="l" defTabSz="914400" rtl="0" eaLnBrk="1" fontAlgn="base" latinLnBrk="0" hangingPunct="1">
              <a:lnSpc>
                <a:spcPct val="100000"/>
              </a:lnSpc>
              <a:spcBef>
                <a:spcPct val="20000"/>
              </a:spcBef>
              <a:spcAft>
                <a:spcPct val="0"/>
              </a:spcAft>
              <a:buClrTx/>
              <a:buSzTx/>
              <a:buFont typeface="Arial" charset="0"/>
              <a:buChar char="•"/>
              <a:tabLst/>
              <a:defRPr sz="4500">
                <a:solidFill>
                  <a:srgbClr val="003F72"/>
                </a:solidFill>
              </a:defRPr>
            </a:lvl1pPr>
            <a:lvl2pPr marL="742950" marR="0" indent="-285750" algn="l" defTabSz="914400" rtl="0" eaLnBrk="1" fontAlgn="base" latinLnBrk="0" hangingPunct="1">
              <a:lnSpc>
                <a:spcPct val="100000"/>
              </a:lnSpc>
              <a:spcBef>
                <a:spcPct val="20000"/>
              </a:spcBef>
              <a:spcAft>
                <a:spcPct val="0"/>
              </a:spcAft>
              <a:buClrTx/>
              <a:buSzTx/>
              <a:buFont typeface="Arial" charset="0"/>
              <a:buChar char="–"/>
              <a:tabLst/>
              <a:defRPr sz="4000">
                <a:solidFill>
                  <a:srgbClr val="003F72"/>
                </a:solidFill>
              </a:defRPr>
            </a:lvl2pPr>
            <a:lvl3pPr marL="1143000" marR="0" indent="-228600" algn="l" defTabSz="914400" rtl="0" eaLnBrk="1" fontAlgn="base" latinLnBrk="0" hangingPunct="1">
              <a:lnSpc>
                <a:spcPct val="100000"/>
              </a:lnSpc>
              <a:spcBef>
                <a:spcPct val="20000"/>
              </a:spcBef>
              <a:spcAft>
                <a:spcPct val="0"/>
              </a:spcAft>
              <a:buClrTx/>
              <a:buSzTx/>
              <a:buFont typeface="Arial" charset="0"/>
              <a:buChar char="•"/>
              <a:tabLst/>
              <a:defRPr sz="3700">
                <a:solidFill>
                  <a:srgbClr val="003F72"/>
                </a:solidFill>
              </a:defRPr>
            </a:lvl3pPr>
            <a:lvl4pPr marL="1600200" marR="0" indent="-228600" algn="l" defTabSz="914400" rtl="0" eaLnBrk="1" fontAlgn="base" latinLnBrk="0" hangingPunct="1">
              <a:lnSpc>
                <a:spcPct val="100000"/>
              </a:lnSpc>
              <a:spcBef>
                <a:spcPct val="20000"/>
              </a:spcBef>
              <a:spcAft>
                <a:spcPct val="0"/>
              </a:spcAft>
              <a:buClrTx/>
              <a:buSzTx/>
              <a:buFont typeface="Arial" charset="0"/>
              <a:buChar char="–"/>
              <a:tabLst/>
              <a:defRPr sz="3200">
                <a:solidFill>
                  <a:srgbClr val="003F72"/>
                </a:solidFill>
              </a:defRPr>
            </a:lvl4pPr>
            <a:lvl5pPr marL="2057400" marR="0" indent="-228600" algn="l" defTabSz="914400" rtl="0" eaLnBrk="1" fontAlgn="base" latinLnBrk="0" hangingPunct="1">
              <a:lnSpc>
                <a:spcPct val="100000"/>
              </a:lnSpc>
              <a:spcBef>
                <a:spcPct val="20000"/>
              </a:spcBef>
              <a:spcAft>
                <a:spcPct val="0"/>
              </a:spcAft>
              <a:buClrTx/>
              <a:buSzTx/>
              <a:buFont typeface="Arial" charset="0"/>
              <a:buChar char="»"/>
              <a:tabLst/>
              <a:defRPr sz="3200">
                <a:solidFill>
                  <a:srgbClr val="003F72"/>
                </a:solidFill>
              </a:defRPr>
            </a:lvl5pPr>
          </a:lstStyle>
          <a:p>
            <a:pPr marL="342901" marR="0" lvl="0"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Click to edit Master text styles</a:t>
            </a:r>
          </a:p>
          <a:p>
            <a:pPr marL="342901" marR="0" lvl="1"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Second level</a:t>
            </a:r>
          </a:p>
          <a:p>
            <a:pPr marL="342901" marR="0" lvl="2"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Third level</a:t>
            </a:r>
          </a:p>
          <a:p>
            <a:pPr marL="342901" marR="0" lvl="3"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Fourth level</a:t>
            </a:r>
          </a:p>
          <a:p>
            <a:pPr marL="342901" marR="0" lvl="4"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Fifth level</a:t>
            </a:r>
            <a:endParaRPr kumimoji="0" lang="en-US" sz="3700" b="0" i="0" u="none" strike="noStrike" kern="1200" cap="none" spc="0" normalizeH="0" baseline="0" noProof="0" dirty="0">
              <a:ln>
                <a:noFill/>
              </a:ln>
              <a:solidFill>
                <a:schemeClr val="tx2">
                  <a:lumMod val="75000"/>
                </a:schemeClr>
              </a:solidFill>
              <a:effectLst/>
              <a:uLnTx/>
              <a:uFillTx/>
              <a:latin typeface="Calibri" panose="020F0502020204030204" pitchFamily="34" charset="0"/>
            </a:endParaRPr>
          </a:p>
        </p:txBody>
      </p:sp>
      <p:sp>
        <p:nvSpPr>
          <p:cNvPr id="5" name="Holder 5"/>
          <p:cNvSpPr>
            <a:spLocks noGrp="1"/>
          </p:cNvSpPr>
          <p:nvPr>
            <p:ph type="ftr" sz="quarter" idx="5"/>
          </p:nvPr>
        </p:nvSpPr>
        <p:spPr>
          <a:xfrm>
            <a:off x="5285236" y="9631684"/>
            <a:ext cx="4974334" cy="276999"/>
          </a:xfrm>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a:xfrm>
            <a:off x="777240" y="9631684"/>
            <a:ext cx="3575304" cy="276999"/>
          </a:xfrm>
        </p:spPr>
        <p:txBody>
          <a:bodyPr lIns="0" tIns="0" rIns="0" bIns="0"/>
          <a:lstStyle>
            <a:lvl1pPr algn="l">
              <a:defRPr>
                <a:solidFill>
                  <a:schemeClr val="tx1">
                    <a:tint val="75000"/>
                  </a:schemeClr>
                </a:solidFill>
              </a:defRPr>
            </a:lvl1pPr>
          </a:lstStyle>
          <a:p>
            <a:fld id="{1D8BD707-D9CF-40AE-B4C6-C98DA3205C09}" type="datetimeFigureOut">
              <a:rPr lang="en-US"/>
              <a:t>7/23/2019</a:t>
            </a:fld>
            <a:endParaRPr lang="en-US" dirty="0"/>
          </a:p>
        </p:txBody>
      </p:sp>
      <p:sp>
        <p:nvSpPr>
          <p:cNvPr id="10" name="Holder 3"/>
          <p:cNvSpPr>
            <a:spLocks noGrp="1"/>
          </p:cNvSpPr>
          <p:nvPr>
            <p:ph sz="half" idx="10"/>
          </p:nvPr>
        </p:nvSpPr>
        <p:spPr>
          <a:xfrm>
            <a:off x="8001001" y="1905004"/>
            <a:ext cx="7219188" cy="5022914"/>
          </a:xfrm>
          <a:prstGeom prst="rect">
            <a:avLst/>
          </a:prstGeom>
        </p:spPr>
        <p:txBody>
          <a:bodyPr wrap="square" lIns="0" tIns="0" rIns="0" bIns="0">
            <a:spAutoFit/>
          </a:bodyPr>
          <a:lstStyle>
            <a:lvl1pPr marL="342901" marR="0" indent="-342901" algn="l" defTabSz="914400" rtl="0" eaLnBrk="1" fontAlgn="base" latinLnBrk="0" hangingPunct="1">
              <a:lnSpc>
                <a:spcPct val="100000"/>
              </a:lnSpc>
              <a:spcBef>
                <a:spcPct val="20000"/>
              </a:spcBef>
              <a:spcAft>
                <a:spcPct val="0"/>
              </a:spcAft>
              <a:buClrTx/>
              <a:buSzTx/>
              <a:buFont typeface="Arial" charset="0"/>
              <a:buChar char="•"/>
              <a:tabLst/>
              <a:defRPr sz="4500">
                <a:solidFill>
                  <a:srgbClr val="003F72"/>
                </a:solidFill>
              </a:defRPr>
            </a:lvl1pPr>
            <a:lvl2pPr marL="742950" marR="0" indent="-285750" algn="l" defTabSz="914400" rtl="0" eaLnBrk="1" fontAlgn="base" latinLnBrk="0" hangingPunct="1">
              <a:lnSpc>
                <a:spcPct val="100000"/>
              </a:lnSpc>
              <a:spcBef>
                <a:spcPct val="20000"/>
              </a:spcBef>
              <a:spcAft>
                <a:spcPct val="0"/>
              </a:spcAft>
              <a:buClrTx/>
              <a:buSzTx/>
              <a:buFont typeface="Arial" charset="0"/>
              <a:buChar char="–"/>
              <a:tabLst/>
              <a:defRPr sz="4000">
                <a:solidFill>
                  <a:srgbClr val="003F72"/>
                </a:solidFill>
              </a:defRPr>
            </a:lvl2pPr>
            <a:lvl3pPr marL="1143000" marR="0" indent="-228600" algn="l" defTabSz="914400" rtl="0" eaLnBrk="1" fontAlgn="base" latinLnBrk="0" hangingPunct="1">
              <a:lnSpc>
                <a:spcPct val="100000"/>
              </a:lnSpc>
              <a:spcBef>
                <a:spcPct val="20000"/>
              </a:spcBef>
              <a:spcAft>
                <a:spcPct val="0"/>
              </a:spcAft>
              <a:buClrTx/>
              <a:buSzTx/>
              <a:buFont typeface="Arial" charset="0"/>
              <a:buChar char="•"/>
              <a:tabLst/>
              <a:defRPr sz="3700">
                <a:solidFill>
                  <a:srgbClr val="003F72"/>
                </a:solidFill>
              </a:defRPr>
            </a:lvl3pPr>
            <a:lvl4pPr marL="1600200" marR="0" indent="-228600" algn="l" defTabSz="914400" rtl="0" eaLnBrk="1" fontAlgn="base" latinLnBrk="0" hangingPunct="1">
              <a:lnSpc>
                <a:spcPct val="100000"/>
              </a:lnSpc>
              <a:spcBef>
                <a:spcPct val="20000"/>
              </a:spcBef>
              <a:spcAft>
                <a:spcPct val="0"/>
              </a:spcAft>
              <a:buClrTx/>
              <a:buSzTx/>
              <a:buFont typeface="Arial" charset="0"/>
              <a:buChar char="–"/>
              <a:tabLst/>
              <a:defRPr sz="3200">
                <a:solidFill>
                  <a:srgbClr val="003F72"/>
                </a:solidFill>
              </a:defRPr>
            </a:lvl4pPr>
            <a:lvl5pPr marL="2057400" marR="0" indent="-228600" algn="l" defTabSz="914400" rtl="0" eaLnBrk="1" fontAlgn="base" latinLnBrk="0" hangingPunct="1">
              <a:lnSpc>
                <a:spcPct val="100000"/>
              </a:lnSpc>
              <a:spcBef>
                <a:spcPct val="20000"/>
              </a:spcBef>
              <a:spcAft>
                <a:spcPct val="0"/>
              </a:spcAft>
              <a:buClrTx/>
              <a:buSzTx/>
              <a:buFont typeface="Arial" charset="0"/>
              <a:buChar char="»"/>
              <a:tabLst/>
              <a:defRPr sz="3200">
                <a:solidFill>
                  <a:srgbClr val="003F72"/>
                </a:solidFill>
              </a:defRPr>
            </a:lvl5pPr>
          </a:lstStyle>
          <a:p>
            <a:pPr marL="342901" marR="0" lvl="0"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Click to edit Master text styles</a:t>
            </a:r>
          </a:p>
          <a:p>
            <a:pPr marL="342901" marR="0" lvl="1"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Second level</a:t>
            </a:r>
          </a:p>
          <a:p>
            <a:pPr marL="342901" marR="0" lvl="2"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Third level</a:t>
            </a:r>
          </a:p>
          <a:p>
            <a:pPr marL="342901" marR="0" lvl="3"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Fourth level</a:t>
            </a:r>
          </a:p>
          <a:p>
            <a:pPr marL="342901" marR="0" lvl="4" indent="-342901"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800" b="0" i="0" u="none" strike="noStrike" kern="1200" cap="none" spc="0" normalizeH="0" baseline="0" noProof="0">
                <a:ln>
                  <a:noFill/>
                </a:ln>
                <a:solidFill>
                  <a:schemeClr val="tx2">
                    <a:lumMod val="75000"/>
                  </a:schemeClr>
                </a:solidFill>
                <a:effectLst/>
                <a:uLnTx/>
                <a:uFillTx/>
                <a:latin typeface="Calibri" panose="020F0502020204030204" pitchFamily="34" charset="0"/>
              </a:rPr>
              <a:t>Fifth level</a:t>
            </a:r>
            <a:endParaRPr kumimoji="0" lang="en-US" sz="3700" b="0" i="0" u="none" strike="noStrike" kern="1200" cap="none" spc="0" normalizeH="0" baseline="0" noProof="0" dirty="0">
              <a:ln>
                <a:noFill/>
              </a:ln>
              <a:solidFill>
                <a:schemeClr val="tx2">
                  <a:lumMod val="75000"/>
                </a:schemeClr>
              </a:solidFill>
              <a:effectLst/>
              <a:uLnTx/>
              <a:uFillTx/>
              <a:latin typeface="Calibri" panose="020F0502020204030204" pitchFamily="34" charset="0"/>
            </a:endParaRPr>
          </a:p>
        </p:txBody>
      </p:sp>
      <p:sp>
        <p:nvSpPr>
          <p:cNvPr id="11" name="Holder 2"/>
          <p:cNvSpPr>
            <a:spLocks noGrp="1"/>
          </p:cNvSpPr>
          <p:nvPr>
            <p:ph type="title"/>
          </p:nvPr>
        </p:nvSpPr>
        <p:spPr>
          <a:xfrm>
            <a:off x="1426076" y="254168"/>
            <a:ext cx="12747129" cy="1015663"/>
          </a:xfrm>
        </p:spPr>
        <p:txBody>
          <a:bodyPr lIns="0" tIns="0" rIns="0" bIns="0" anchor="ctr"/>
          <a:lstStyle>
            <a:lvl1pPr algn="ctr">
              <a:defRPr sz="6600">
                <a:solidFill>
                  <a:schemeClr val="bg1"/>
                </a:solidFill>
                <a:latin typeface="Calibri" panose="020F0502020204030204" pitchFamily="34" charset="0"/>
              </a:defRPr>
            </a:lvl1pPr>
          </a:lstStyle>
          <a:p>
            <a:r>
              <a:rPr lang="en-US"/>
              <a:t>Click to edit Master title style</a:t>
            </a:r>
            <a:endParaRPr dirty="0"/>
          </a:p>
        </p:txBody>
      </p:sp>
      <p:sp>
        <p:nvSpPr>
          <p:cNvPr id="8" name="Holder 6"/>
          <p:cNvSpPr txBox="1">
            <a:spLocks/>
          </p:cNvSpPr>
          <p:nvPr userDrawn="1"/>
        </p:nvSpPr>
        <p:spPr>
          <a:xfrm>
            <a:off x="11192260" y="9677400"/>
            <a:ext cx="4200144" cy="553998"/>
          </a:xfrm>
          <a:prstGeom prst="rect">
            <a:avLst/>
          </a:prstGeom>
        </p:spPr>
        <p:txBody>
          <a:bodyPr wrap="square" lIns="0" tIns="0" rIns="0" bIns="0">
            <a:spAutoFit/>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South Texas Veterans Health Care System</a:t>
            </a:r>
          </a:p>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5285236" y="9631684"/>
            <a:ext cx="4974334" cy="276999"/>
          </a:xfr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777240" y="9631684"/>
            <a:ext cx="3575304" cy="276999"/>
          </a:xfrm>
        </p:spPr>
        <p:txBody>
          <a:bodyPr lIns="0" tIns="0" rIns="0" bIns="0"/>
          <a:lstStyle>
            <a:lvl1pPr algn="l">
              <a:defRPr>
                <a:solidFill>
                  <a:schemeClr val="tx1">
                    <a:tint val="75000"/>
                  </a:schemeClr>
                </a:solidFill>
              </a:defRPr>
            </a:lvl1pPr>
          </a:lstStyle>
          <a:p>
            <a:fld id="{1D8BD707-D9CF-40AE-B4C6-C98DA3205C09}" type="datetimeFigureOut">
              <a:rPr lang="en-US"/>
              <a:t>7/23/2019</a:t>
            </a:fld>
            <a:endParaRPr lang="en-US" dirty="0"/>
          </a:p>
        </p:txBody>
      </p:sp>
      <p:sp>
        <p:nvSpPr>
          <p:cNvPr id="7" name="Holder 2"/>
          <p:cNvSpPr>
            <a:spLocks noGrp="1"/>
          </p:cNvSpPr>
          <p:nvPr>
            <p:ph type="title"/>
          </p:nvPr>
        </p:nvSpPr>
        <p:spPr>
          <a:xfrm>
            <a:off x="1426076" y="254168"/>
            <a:ext cx="12747129" cy="1015663"/>
          </a:xfrm>
        </p:spPr>
        <p:txBody>
          <a:bodyPr lIns="0" tIns="0" rIns="0" bIns="0" anchor="ctr"/>
          <a:lstStyle>
            <a:lvl1pPr algn="ctr">
              <a:defRPr sz="6600">
                <a:solidFill>
                  <a:schemeClr val="bg1"/>
                </a:solidFill>
                <a:latin typeface="Calibri" panose="020F0502020204030204" pitchFamily="34" charset="0"/>
              </a:defRPr>
            </a:lvl1pPr>
          </a:lstStyle>
          <a:p>
            <a:r>
              <a:rPr lang="en-US"/>
              <a:t>Click to edit Master title style</a:t>
            </a:r>
            <a:endParaRPr dirty="0"/>
          </a:p>
        </p:txBody>
      </p:sp>
      <p:sp>
        <p:nvSpPr>
          <p:cNvPr id="6" name="Holder 6"/>
          <p:cNvSpPr txBox="1">
            <a:spLocks/>
          </p:cNvSpPr>
          <p:nvPr userDrawn="1"/>
        </p:nvSpPr>
        <p:spPr>
          <a:xfrm>
            <a:off x="11192260" y="9677400"/>
            <a:ext cx="4200144" cy="553998"/>
          </a:xfrm>
          <a:prstGeom prst="rect">
            <a:avLst/>
          </a:prstGeom>
        </p:spPr>
        <p:txBody>
          <a:bodyPr wrap="square" lIns="0" tIns="0" rIns="0" bIns="0">
            <a:spAutoFit/>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South Texas Veterans Health Care System</a:t>
            </a:r>
          </a:p>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5285236" y="9631684"/>
            <a:ext cx="4974334" cy="276999"/>
          </a:xfr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777240" y="9631684"/>
            <a:ext cx="3575304" cy="276999"/>
          </a:xfrm>
        </p:spPr>
        <p:txBody>
          <a:bodyPr lIns="0" tIns="0" rIns="0" bIns="0"/>
          <a:lstStyle>
            <a:lvl1pPr algn="l">
              <a:defRPr>
                <a:solidFill>
                  <a:schemeClr val="tx1">
                    <a:tint val="75000"/>
                  </a:schemeClr>
                </a:solidFill>
              </a:defRPr>
            </a:lvl1pPr>
          </a:lstStyle>
          <a:p>
            <a:fld id="{1D8BD707-D9CF-40AE-B4C6-C98DA3205C09}" type="datetimeFigureOut">
              <a:rPr lang="en-US"/>
              <a:t>7/23/2019</a:t>
            </a:fld>
            <a:endParaRPr lang="en-US" dirty="0"/>
          </a:p>
        </p:txBody>
      </p:sp>
      <p:sp>
        <p:nvSpPr>
          <p:cNvPr id="5" name="Holder 6"/>
          <p:cNvSpPr>
            <a:spLocks noGrp="1"/>
          </p:cNvSpPr>
          <p:nvPr>
            <p:ph type="sldNum" sz="quarter" idx="7"/>
          </p:nvPr>
        </p:nvSpPr>
        <p:spPr>
          <a:xfrm>
            <a:off x="11192260" y="9677400"/>
            <a:ext cx="4200144" cy="553998"/>
          </a:xfrm>
        </p:spPr>
        <p:txBody>
          <a:bodyPr lIns="0" tIns="0" rIns="0" bIns="0"/>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1">
                    <a:tint val="75000"/>
                  </a:schemeClr>
                </a:solidFill>
              </a:defRPr>
            </a:lvl1pPr>
          </a:lstStyle>
          <a:p>
            <a:r>
              <a:rPr lang="en-US" dirty="0"/>
              <a:t>South Texas Veterans Health Care System</a:t>
            </a:r>
          </a:p>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4593273" y="3124624"/>
            <a:ext cx="8161020" cy="2156037"/>
          </a:xfrm>
        </p:spPr>
        <p:txBody>
          <a:bodyPr/>
          <a:lstStyle>
            <a:lvl1pPr>
              <a:buClr>
                <a:srgbClr val="FFFFFF"/>
              </a:buClr>
              <a:defRPr/>
            </a:lvl1pPr>
          </a:lstStyle>
          <a:p>
            <a:pPr lvl="0"/>
            <a:r>
              <a:rPr lang="en-US" altLang="en-US" noProof="0"/>
              <a:t>Click to edit Master title style</a:t>
            </a:r>
          </a:p>
        </p:txBody>
      </p:sp>
      <p:sp>
        <p:nvSpPr>
          <p:cNvPr id="23555" name="Rectangle 3"/>
          <p:cNvSpPr>
            <a:spLocks noGrp="1" noChangeArrowheads="1"/>
          </p:cNvSpPr>
          <p:nvPr>
            <p:ph type="subTitle" idx="1"/>
            <p:custDataLst>
              <p:tags r:id="rId2"/>
            </p:custDataLst>
          </p:nvPr>
        </p:nvSpPr>
        <p:spPr>
          <a:xfrm>
            <a:off x="4593273" y="5699760"/>
            <a:ext cx="6995160" cy="2570480"/>
          </a:xfrm>
        </p:spPr>
        <p:txBody>
          <a:bodyPr/>
          <a:lstStyle>
            <a:lvl1pPr marL="0" indent="0">
              <a:buClr>
                <a:srgbClr val="FFFFFF"/>
              </a:buClr>
              <a:buFontTx/>
              <a:buNone/>
              <a:defRPr/>
            </a:lvl1pPr>
          </a:lstStyle>
          <a:p>
            <a:pPr lvl="0"/>
            <a:r>
              <a:rPr lang="en-US" altLang="en-US" noProof="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ltLang="en-US" dirty="0"/>
          </a:p>
        </p:txBody>
      </p:sp>
      <p:sp>
        <p:nvSpPr>
          <p:cNvPr id="23557" name="Rectangle 5"/>
          <p:cNvSpPr>
            <a:spLocks noGrp="1" noChangeArrowheads="1"/>
          </p:cNvSpPr>
          <p:nvPr>
            <p:ph type="ftr" sz="quarter" idx="3"/>
          </p:nvPr>
        </p:nvSpPr>
        <p:spPr/>
        <p:txBody>
          <a:bodyPr/>
          <a:lstStyle>
            <a:lvl1pPr>
              <a:defRPr/>
            </a:lvl1pPr>
          </a:lstStyle>
          <a:p>
            <a:endParaRPr lang="en-US" altLang="en-US" dirty="0"/>
          </a:p>
        </p:txBody>
      </p:sp>
      <p:sp>
        <p:nvSpPr>
          <p:cNvPr id="23558" name="Rectangle 6"/>
          <p:cNvSpPr>
            <a:spLocks noGrp="1" noChangeArrowheads="1"/>
          </p:cNvSpPr>
          <p:nvPr>
            <p:ph type="sldNum" sz="quarter" idx="4"/>
          </p:nvPr>
        </p:nvSpPr>
        <p:spPr/>
        <p:txBody>
          <a:bodyPr/>
          <a:lstStyle>
            <a:lvl1pPr>
              <a:defRPr/>
            </a:lvl1pPr>
          </a:lstStyle>
          <a:p>
            <a:fld id="{E6B297F0-F018-4C30-A63B-840D747D24C0}" type="slidenum">
              <a:rPr lang="en-US" altLang="en-US"/>
              <a:pPr/>
              <a:t>‹#›</a:t>
            </a:fld>
            <a:endParaRPr lang="en-US" altLang="en-US" dirty="0"/>
          </a:p>
        </p:txBody>
      </p:sp>
    </p:spTree>
    <p:extLst>
      <p:ext uri="{BB962C8B-B14F-4D97-AF65-F5344CB8AC3E}">
        <p14:creationId xmlns:p14="http://schemas.microsoft.com/office/powerpoint/2010/main" val="198785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7D3F0D3-4CF5-4B01-9181-54634A5529EF}" type="slidenum">
              <a:rPr lang="en-US" altLang="en-US"/>
              <a:pPr/>
              <a:t>‹#›</a:t>
            </a:fld>
            <a:endParaRPr lang="en-US" altLang="en-US" dirty="0"/>
          </a:p>
        </p:txBody>
      </p:sp>
    </p:spTree>
    <p:extLst>
      <p:ext uri="{BB962C8B-B14F-4D97-AF65-F5344CB8AC3E}">
        <p14:creationId xmlns:p14="http://schemas.microsoft.com/office/powerpoint/2010/main" val="204682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p:spPr>
        <p:txBody>
          <a:bodyPr anchor="t"/>
          <a:lstStyle>
            <a:lvl1pPr algn="l">
              <a:defRPr sz="5867" b="1" cap="all"/>
            </a:lvl1pPr>
          </a:lstStyle>
          <a:p>
            <a:r>
              <a:rPr lang="en-US"/>
              <a:t>Click to edit Master title style</a:t>
            </a:r>
          </a:p>
        </p:txBody>
      </p:sp>
      <p:sp>
        <p:nvSpPr>
          <p:cNvPr id="3" name="Text Placeholder 2"/>
          <p:cNvSpPr>
            <a:spLocks noGrp="1"/>
          </p:cNvSpPr>
          <p:nvPr>
            <p:ph type="body" idx="1"/>
          </p:nvPr>
        </p:nvSpPr>
        <p:spPr>
          <a:xfrm>
            <a:off x="1227932" y="4263180"/>
            <a:ext cx="13213080" cy="2200274"/>
          </a:xfrm>
        </p:spPr>
        <p:txBody>
          <a:bodyPr anchor="b"/>
          <a:lstStyle>
            <a:lvl1pPr marL="0" indent="0">
              <a:buNone/>
              <a:defRPr sz="2933"/>
            </a:lvl1pPr>
            <a:lvl2pPr marL="670575" indent="0">
              <a:buNone/>
              <a:defRPr sz="2640"/>
            </a:lvl2pPr>
            <a:lvl3pPr marL="1341150" indent="0">
              <a:buNone/>
              <a:defRPr sz="2347"/>
            </a:lvl3pPr>
            <a:lvl4pPr marL="2011726" indent="0">
              <a:buNone/>
              <a:defRPr sz="2053"/>
            </a:lvl4pPr>
            <a:lvl5pPr marL="2682301" indent="0">
              <a:buNone/>
              <a:defRPr sz="2053"/>
            </a:lvl5pPr>
            <a:lvl6pPr marL="3352876" indent="0">
              <a:buNone/>
              <a:defRPr sz="2053"/>
            </a:lvl6pPr>
            <a:lvl7pPr marL="4023451" indent="0">
              <a:buNone/>
              <a:defRPr sz="2053"/>
            </a:lvl7pPr>
            <a:lvl8pPr marL="4694027" indent="0">
              <a:buNone/>
              <a:defRPr sz="2053"/>
            </a:lvl8pPr>
            <a:lvl9pPr marL="5364602" indent="0">
              <a:buNone/>
              <a:defRPr sz="205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311B422-6F78-42FA-993B-CC7C76237EB3}" type="slidenum">
              <a:rPr lang="en-US" altLang="en-US"/>
              <a:pPr/>
              <a:t>‹#›</a:t>
            </a:fld>
            <a:endParaRPr lang="en-US" altLang="en-US" dirty="0"/>
          </a:p>
        </p:txBody>
      </p:sp>
    </p:spTree>
    <p:extLst>
      <p:ext uri="{BB962C8B-B14F-4D97-AF65-F5344CB8AC3E}">
        <p14:creationId xmlns:p14="http://schemas.microsoft.com/office/powerpoint/2010/main" val="119527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9780" y="2346961"/>
            <a:ext cx="5246370" cy="6638079"/>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085230" y="2346961"/>
            <a:ext cx="5249068" cy="6638079"/>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943A827-12C7-4B7E-AB3E-EAC1B8736DFE}" type="slidenum">
              <a:rPr lang="en-US" altLang="en-US"/>
              <a:pPr/>
              <a:t>‹#›</a:t>
            </a:fld>
            <a:endParaRPr lang="en-US" altLang="en-US" dirty="0"/>
          </a:p>
        </p:txBody>
      </p:sp>
    </p:spTree>
    <p:extLst>
      <p:ext uri="{BB962C8B-B14F-4D97-AF65-F5344CB8AC3E}">
        <p14:creationId xmlns:p14="http://schemas.microsoft.com/office/powerpoint/2010/main" val="2770166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 y="3"/>
            <a:ext cx="15539923" cy="1554480"/>
          </a:xfrm>
          <a:custGeom>
            <a:avLst/>
            <a:gdLst/>
            <a:ahLst/>
            <a:cxnLst/>
            <a:rect l="l" t="t" r="r" b="b"/>
            <a:pathLst>
              <a:path w="15539923" h="1523506">
                <a:moveTo>
                  <a:pt x="0" y="1523506"/>
                </a:moveTo>
                <a:lnTo>
                  <a:pt x="15539923" y="1523506"/>
                </a:lnTo>
                <a:lnTo>
                  <a:pt x="15539923" y="0"/>
                </a:lnTo>
                <a:lnTo>
                  <a:pt x="0" y="0"/>
                </a:lnTo>
                <a:lnTo>
                  <a:pt x="0" y="1523506"/>
                </a:lnTo>
              </a:path>
            </a:pathLst>
          </a:custGeom>
          <a:solidFill>
            <a:srgbClr val="003E71"/>
          </a:solidFill>
        </p:spPr>
        <p:txBody>
          <a:bodyPr wrap="square" lIns="0" tIns="0" rIns="0" bIns="0" rtlCol="0">
            <a:spAutoFit/>
          </a:bodyPr>
          <a:lstStyle/>
          <a:p>
            <a:endParaRPr dirty="0"/>
          </a:p>
        </p:txBody>
      </p:sp>
      <p:sp>
        <p:nvSpPr>
          <p:cNvPr id="17" name="bk object 17"/>
          <p:cNvSpPr/>
          <p:nvPr/>
        </p:nvSpPr>
        <p:spPr>
          <a:xfrm>
            <a:off x="70654" y="76876"/>
            <a:ext cx="1355420" cy="1280160"/>
          </a:xfrm>
          <a:prstGeom prst="rect">
            <a:avLst/>
          </a:prstGeom>
          <a:blipFill>
            <a:blip r:embed="rId7" cstate="email">
              <a:extLst>
                <a:ext uri="{28A0092B-C50C-407E-A947-70E740481C1C}">
                  <a14:useLocalDpi xmlns:a14="http://schemas.microsoft.com/office/drawing/2010/main" val="0"/>
                </a:ext>
              </a:extLst>
            </a:blip>
            <a:stretch>
              <a:fillRect/>
            </a:stretch>
          </a:blipFill>
        </p:spPr>
        <p:txBody>
          <a:bodyPr wrap="square" lIns="0" tIns="0" rIns="0" bIns="0" rtlCol="0">
            <a:spAutoFit/>
          </a:bodyPr>
          <a:lstStyle/>
          <a:p>
            <a:endParaRPr dirty="0"/>
          </a:p>
        </p:txBody>
      </p:sp>
      <p:sp>
        <p:nvSpPr>
          <p:cNvPr id="18" name="bk object 18"/>
          <p:cNvSpPr/>
          <p:nvPr/>
        </p:nvSpPr>
        <p:spPr>
          <a:xfrm>
            <a:off x="4" y="9561206"/>
            <a:ext cx="15544798" cy="548640"/>
          </a:xfrm>
          <a:custGeom>
            <a:avLst/>
            <a:gdLst/>
            <a:ahLst/>
            <a:cxnLst/>
            <a:rect l="l" t="t" r="r" b="b"/>
            <a:pathLst>
              <a:path w="15544799" h="497196">
                <a:moveTo>
                  <a:pt x="15544799" y="0"/>
                </a:moveTo>
                <a:lnTo>
                  <a:pt x="0" y="0"/>
                </a:lnTo>
                <a:lnTo>
                  <a:pt x="0" y="497196"/>
                </a:lnTo>
                <a:lnTo>
                  <a:pt x="15544799" y="497196"/>
                </a:lnTo>
                <a:lnTo>
                  <a:pt x="15544799" y="0"/>
                </a:lnTo>
              </a:path>
            </a:pathLst>
          </a:custGeom>
          <a:solidFill>
            <a:srgbClr val="003E71"/>
          </a:solidFill>
        </p:spPr>
        <p:txBody>
          <a:bodyPr wrap="square" lIns="0" tIns="0" rIns="0" bIns="0" rtlCol="0">
            <a:spAutoFit/>
          </a:bodyPr>
          <a:lstStyle/>
          <a:p>
            <a:endParaRPr dirty="0"/>
          </a:p>
        </p:txBody>
      </p:sp>
      <p:sp>
        <p:nvSpPr>
          <p:cNvPr id="19" name="bk object 19"/>
          <p:cNvSpPr/>
          <p:nvPr/>
        </p:nvSpPr>
        <p:spPr>
          <a:xfrm>
            <a:off x="6356" y="1570379"/>
            <a:ext cx="15532099" cy="91440"/>
          </a:xfrm>
          <a:custGeom>
            <a:avLst/>
            <a:gdLst/>
            <a:ahLst/>
            <a:cxnLst/>
            <a:rect l="l" t="t" r="r" b="b"/>
            <a:pathLst>
              <a:path w="15532100" h="68901">
                <a:moveTo>
                  <a:pt x="0" y="68901"/>
                </a:moveTo>
                <a:lnTo>
                  <a:pt x="15532100" y="68901"/>
                </a:lnTo>
                <a:lnTo>
                  <a:pt x="15532100" y="0"/>
                </a:lnTo>
                <a:lnTo>
                  <a:pt x="0" y="0"/>
                </a:lnTo>
                <a:lnTo>
                  <a:pt x="0" y="68901"/>
                </a:lnTo>
                <a:close/>
              </a:path>
            </a:pathLst>
          </a:custGeom>
          <a:solidFill>
            <a:srgbClr val="762331"/>
          </a:solidFill>
        </p:spPr>
        <p:txBody>
          <a:bodyPr wrap="square" lIns="0" tIns="0" rIns="0" bIns="0" rtlCol="0">
            <a:spAutoFit/>
          </a:bodyPr>
          <a:lstStyle/>
          <a:p>
            <a:endParaRPr dirty="0"/>
          </a:p>
        </p:txBody>
      </p:sp>
      <p:sp>
        <p:nvSpPr>
          <p:cNvPr id="20" name="bk object 20"/>
          <p:cNvSpPr/>
          <p:nvPr/>
        </p:nvSpPr>
        <p:spPr>
          <a:xfrm>
            <a:off x="6356" y="9540426"/>
            <a:ext cx="15532099" cy="91440"/>
          </a:xfrm>
          <a:custGeom>
            <a:avLst/>
            <a:gdLst/>
            <a:ahLst/>
            <a:cxnLst/>
            <a:rect l="l" t="t" r="r" b="b"/>
            <a:pathLst>
              <a:path w="15532100" h="32204">
                <a:moveTo>
                  <a:pt x="0" y="32204"/>
                </a:moveTo>
                <a:lnTo>
                  <a:pt x="15532100" y="32204"/>
                </a:lnTo>
                <a:lnTo>
                  <a:pt x="15532100" y="0"/>
                </a:lnTo>
                <a:lnTo>
                  <a:pt x="0" y="0"/>
                </a:lnTo>
                <a:lnTo>
                  <a:pt x="0" y="32204"/>
                </a:lnTo>
                <a:close/>
              </a:path>
            </a:pathLst>
          </a:custGeom>
          <a:solidFill>
            <a:srgbClr val="762331"/>
          </a:solidFill>
        </p:spPr>
        <p:txBody>
          <a:bodyPr wrap="square" lIns="0" tIns="0" rIns="0" bIns="0" rtlCol="0">
            <a:spAutoFit/>
          </a:bodyPr>
          <a:lstStyle/>
          <a:p>
            <a:endParaRPr dirty="0"/>
          </a:p>
        </p:txBody>
      </p:sp>
      <p:sp>
        <p:nvSpPr>
          <p:cNvPr id="21" name="bk object 21"/>
          <p:cNvSpPr/>
          <p:nvPr/>
        </p:nvSpPr>
        <p:spPr>
          <a:xfrm>
            <a:off x="6356" y="1528944"/>
            <a:ext cx="15532099" cy="91440"/>
          </a:xfrm>
          <a:custGeom>
            <a:avLst/>
            <a:gdLst/>
            <a:ahLst/>
            <a:cxnLst/>
            <a:rect l="l" t="t" r="r" b="b"/>
            <a:pathLst>
              <a:path w="15532100" h="42971">
                <a:moveTo>
                  <a:pt x="0" y="42971"/>
                </a:moveTo>
                <a:lnTo>
                  <a:pt x="15532100" y="42971"/>
                </a:lnTo>
                <a:lnTo>
                  <a:pt x="15532100" y="0"/>
                </a:lnTo>
                <a:lnTo>
                  <a:pt x="0" y="0"/>
                </a:lnTo>
                <a:lnTo>
                  <a:pt x="0" y="42971"/>
                </a:lnTo>
                <a:close/>
              </a:path>
            </a:pathLst>
          </a:custGeom>
          <a:solidFill>
            <a:srgbClr val="C6252D"/>
          </a:solidFill>
        </p:spPr>
        <p:txBody>
          <a:bodyPr wrap="square" lIns="0" tIns="0" rIns="0" bIns="0" rtlCol="0">
            <a:spAutoFit/>
          </a:bodyPr>
          <a:lstStyle/>
          <a:p>
            <a:endParaRPr dirty="0"/>
          </a:p>
        </p:txBody>
      </p:sp>
      <p:sp>
        <p:nvSpPr>
          <p:cNvPr id="22" name="bk object 22"/>
          <p:cNvSpPr/>
          <p:nvPr/>
        </p:nvSpPr>
        <p:spPr>
          <a:xfrm>
            <a:off x="6356" y="9594974"/>
            <a:ext cx="15532099" cy="1280160"/>
          </a:xfrm>
          <a:custGeom>
            <a:avLst/>
            <a:gdLst/>
            <a:ahLst/>
            <a:cxnLst/>
            <a:rect l="l" t="t" r="r" b="b"/>
            <a:pathLst>
              <a:path w="15532100">
                <a:moveTo>
                  <a:pt x="0" y="0"/>
                </a:moveTo>
                <a:lnTo>
                  <a:pt x="15532100" y="0"/>
                </a:lnTo>
              </a:path>
            </a:pathLst>
          </a:custGeom>
          <a:ln w="23214">
            <a:solidFill>
              <a:srgbClr val="C6252D"/>
            </a:solidFill>
          </a:ln>
        </p:spPr>
        <p:txBody>
          <a:bodyPr wrap="square" lIns="0" tIns="0" rIns="0" bIns="0" rtlCol="0">
            <a:spAutoFit/>
          </a:bodyPr>
          <a:lstStyle/>
          <a:p>
            <a:endParaRPr dirty="0"/>
          </a:p>
        </p:txBody>
      </p:sp>
      <p:sp>
        <p:nvSpPr>
          <p:cNvPr id="2" name="Holder 2"/>
          <p:cNvSpPr>
            <a:spLocks noGrp="1"/>
          </p:cNvSpPr>
          <p:nvPr>
            <p:ph type="title"/>
          </p:nvPr>
        </p:nvSpPr>
        <p:spPr>
          <a:xfrm>
            <a:off x="1426073" y="4"/>
            <a:ext cx="13341486" cy="128016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777244" y="2313435"/>
            <a:ext cx="13990318" cy="12801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6" y="9354315"/>
            <a:ext cx="4974334" cy="128016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77240" y="9354315"/>
            <a:ext cx="3575304" cy="12801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7/23/2019</a:t>
            </a:fld>
            <a:endParaRPr lang="en-US" dirty="0"/>
          </a:p>
        </p:txBody>
      </p:sp>
      <p:sp>
        <p:nvSpPr>
          <p:cNvPr id="6" name="Holder 6"/>
          <p:cNvSpPr>
            <a:spLocks noGrp="1"/>
          </p:cNvSpPr>
          <p:nvPr>
            <p:ph type="sldNum" sz="quarter" idx="7"/>
          </p:nvPr>
        </p:nvSpPr>
        <p:spPr>
          <a:xfrm>
            <a:off x="11201404" y="9677404"/>
            <a:ext cx="4114801" cy="1280160"/>
          </a:xfrm>
          <a:prstGeom prst="rect">
            <a:avLst/>
          </a:prstGeom>
        </p:spPr>
        <p:txBody>
          <a:bodyPr wrap="square" lIns="0" tIns="0" rIns="0" bIns="0">
            <a:spAutoFit/>
          </a:bodyPr>
          <a:lstStyle>
            <a:lvl1pPr algn="r">
              <a:defRPr>
                <a:solidFill>
                  <a:schemeClr val="tx1">
                    <a:tint val="75000"/>
                  </a:schemeClr>
                </a:solidFill>
              </a:defRPr>
            </a:lvl1pPr>
          </a:lstStyle>
          <a:p>
            <a:r>
              <a:rPr lang="en-US" dirty="0"/>
              <a:t>South Texas Veterans Health Care System</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4595972" y="402802"/>
            <a:ext cx="10738325" cy="16764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custDataLst>
              <p:tags r:id="rId14"/>
            </p:custDataLst>
          </p:nvPr>
        </p:nvSpPr>
        <p:spPr bwMode="auto">
          <a:xfrm>
            <a:off x="4579780" y="2346961"/>
            <a:ext cx="10754518" cy="6638079"/>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77240" y="9159663"/>
            <a:ext cx="362712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53"/>
            </a:lvl1pPr>
          </a:lstStyle>
          <a:p>
            <a:endParaRPr lang="en-US" altLang="en-US" dirty="0"/>
          </a:p>
        </p:txBody>
      </p:sp>
      <p:sp>
        <p:nvSpPr>
          <p:cNvPr id="1029" name="Rectangle 5"/>
          <p:cNvSpPr>
            <a:spLocks noGrp="1" noChangeArrowheads="1"/>
          </p:cNvSpPr>
          <p:nvPr>
            <p:ph type="ftr" sz="quarter" idx="3"/>
          </p:nvPr>
        </p:nvSpPr>
        <p:spPr bwMode="auto">
          <a:xfrm>
            <a:off x="5311140" y="9159663"/>
            <a:ext cx="492252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53"/>
            </a:lvl1pPr>
          </a:lstStyle>
          <a:p>
            <a:endParaRPr lang="en-US" altLang="en-US" dirty="0"/>
          </a:p>
        </p:txBody>
      </p:sp>
      <p:sp>
        <p:nvSpPr>
          <p:cNvPr id="1030" name="Rectangle 6"/>
          <p:cNvSpPr>
            <a:spLocks noGrp="1" noChangeArrowheads="1"/>
          </p:cNvSpPr>
          <p:nvPr>
            <p:ph type="sldNum" sz="quarter" idx="4"/>
          </p:nvPr>
        </p:nvSpPr>
        <p:spPr bwMode="auto">
          <a:xfrm>
            <a:off x="11140440" y="9159663"/>
            <a:ext cx="362712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53"/>
            </a:lvl1pPr>
          </a:lstStyle>
          <a:p>
            <a:fld id="{F20561C7-D667-42EE-BB0E-3FDD01371774}" type="slidenum">
              <a:rPr lang="en-US" altLang="en-US"/>
              <a:pPr/>
              <a:t>‹#›</a:t>
            </a:fld>
            <a:endParaRPr lang="en-US" altLang="en-US" dirty="0"/>
          </a:p>
        </p:txBody>
      </p:sp>
    </p:spTree>
    <p:extLst>
      <p:ext uri="{BB962C8B-B14F-4D97-AF65-F5344CB8AC3E}">
        <p14:creationId xmlns:p14="http://schemas.microsoft.com/office/powerpoint/2010/main" val="14017680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fontAlgn="base" hangingPunct="1">
        <a:spcBef>
          <a:spcPct val="0"/>
        </a:spcBef>
        <a:spcAft>
          <a:spcPct val="0"/>
        </a:spcAft>
        <a:buClr>
          <a:schemeClr val="tx1"/>
        </a:buClr>
        <a:defRPr sz="4693">
          <a:solidFill>
            <a:schemeClr val="tx1"/>
          </a:solidFill>
          <a:latin typeface="+mj-lt"/>
          <a:ea typeface="+mj-ea"/>
          <a:cs typeface="+mj-cs"/>
        </a:defRPr>
      </a:lvl1pPr>
      <a:lvl2pPr algn="l" rtl="0" eaLnBrk="1" fontAlgn="base" hangingPunct="1">
        <a:spcBef>
          <a:spcPct val="0"/>
        </a:spcBef>
        <a:spcAft>
          <a:spcPct val="0"/>
        </a:spcAft>
        <a:buClr>
          <a:schemeClr val="tx1"/>
        </a:buClr>
        <a:defRPr sz="4693">
          <a:solidFill>
            <a:schemeClr val="tx1"/>
          </a:solidFill>
          <a:latin typeface="Arial" charset="0"/>
        </a:defRPr>
      </a:lvl2pPr>
      <a:lvl3pPr algn="l" rtl="0" eaLnBrk="1" fontAlgn="base" hangingPunct="1">
        <a:spcBef>
          <a:spcPct val="0"/>
        </a:spcBef>
        <a:spcAft>
          <a:spcPct val="0"/>
        </a:spcAft>
        <a:buClr>
          <a:schemeClr val="tx1"/>
        </a:buClr>
        <a:defRPr sz="4693">
          <a:solidFill>
            <a:schemeClr val="tx1"/>
          </a:solidFill>
          <a:latin typeface="Arial" charset="0"/>
        </a:defRPr>
      </a:lvl3pPr>
      <a:lvl4pPr algn="l" rtl="0" eaLnBrk="1" fontAlgn="base" hangingPunct="1">
        <a:spcBef>
          <a:spcPct val="0"/>
        </a:spcBef>
        <a:spcAft>
          <a:spcPct val="0"/>
        </a:spcAft>
        <a:buClr>
          <a:schemeClr val="tx1"/>
        </a:buClr>
        <a:defRPr sz="4693">
          <a:solidFill>
            <a:schemeClr val="tx1"/>
          </a:solidFill>
          <a:latin typeface="Arial" charset="0"/>
        </a:defRPr>
      </a:lvl4pPr>
      <a:lvl5pPr algn="l" rtl="0" eaLnBrk="1" fontAlgn="base" hangingPunct="1">
        <a:spcBef>
          <a:spcPct val="0"/>
        </a:spcBef>
        <a:spcAft>
          <a:spcPct val="0"/>
        </a:spcAft>
        <a:buClr>
          <a:schemeClr val="tx1"/>
        </a:buClr>
        <a:defRPr sz="4693">
          <a:solidFill>
            <a:schemeClr val="tx1"/>
          </a:solidFill>
          <a:latin typeface="Arial" charset="0"/>
        </a:defRPr>
      </a:lvl5pPr>
      <a:lvl6pPr marL="670575" algn="l" rtl="0" eaLnBrk="1" fontAlgn="base" hangingPunct="1">
        <a:spcBef>
          <a:spcPct val="0"/>
        </a:spcBef>
        <a:spcAft>
          <a:spcPct val="0"/>
        </a:spcAft>
        <a:buClr>
          <a:schemeClr val="tx1"/>
        </a:buClr>
        <a:defRPr sz="4693">
          <a:solidFill>
            <a:schemeClr val="tx1"/>
          </a:solidFill>
          <a:latin typeface="Arial" charset="0"/>
        </a:defRPr>
      </a:lvl6pPr>
      <a:lvl7pPr marL="1341150" algn="l" rtl="0" eaLnBrk="1" fontAlgn="base" hangingPunct="1">
        <a:spcBef>
          <a:spcPct val="0"/>
        </a:spcBef>
        <a:spcAft>
          <a:spcPct val="0"/>
        </a:spcAft>
        <a:buClr>
          <a:schemeClr val="tx1"/>
        </a:buClr>
        <a:defRPr sz="4693">
          <a:solidFill>
            <a:schemeClr val="tx1"/>
          </a:solidFill>
          <a:latin typeface="Arial" charset="0"/>
        </a:defRPr>
      </a:lvl7pPr>
      <a:lvl8pPr marL="2011726" algn="l" rtl="0" eaLnBrk="1" fontAlgn="base" hangingPunct="1">
        <a:spcBef>
          <a:spcPct val="0"/>
        </a:spcBef>
        <a:spcAft>
          <a:spcPct val="0"/>
        </a:spcAft>
        <a:buClr>
          <a:schemeClr val="tx1"/>
        </a:buClr>
        <a:defRPr sz="4693">
          <a:solidFill>
            <a:schemeClr val="tx1"/>
          </a:solidFill>
          <a:latin typeface="Arial" charset="0"/>
        </a:defRPr>
      </a:lvl8pPr>
      <a:lvl9pPr marL="2682301" algn="l" rtl="0" eaLnBrk="1" fontAlgn="base" hangingPunct="1">
        <a:spcBef>
          <a:spcPct val="0"/>
        </a:spcBef>
        <a:spcAft>
          <a:spcPct val="0"/>
        </a:spcAft>
        <a:buClr>
          <a:schemeClr val="tx1"/>
        </a:buClr>
        <a:defRPr sz="4693">
          <a:solidFill>
            <a:schemeClr val="tx1"/>
          </a:solidFill>
          <a:latin typeface="Arial" charset="0"/>
        </a:defRPr>
      </a:lvl9pPr>
    </p:titleStyle>
    <p:bodyStyle>
      <a:lvl1pPr marL="502931" indent="-502931" algn="l" rtl="0" eaLnBrk="1" fontAlgn="base" hangingPunct="1">
        <a:spcBef>
          <a:spcPct val="20000"/>
        </a:spcBef>
        <a:spcAft>
          <a:spcPct val="0"/>
        </a:spcAft>
        <a:buClr>
          <a:schemeClr val="tx1"/>
        </a:buClr>
        <a:buChar char="•"/>
        <a:defRPr sz="3520">
          <a:solidFill>
            <a:schemeClr val="tx1"/>
          </a:solidFill>
          <a:latin typeface="+mn-lt"/>
          <a:ea typeface="+mn-ea"/>
          <a:cs typeface="+mn-cs"/>
        </a:defRPr>
      </a:lvl1pPr>
      <a:lvl2pPr marL="1089685" indent="-419110" algn="l" rtl="0" eaLnBrk="1" fontAlgn="base" hangingPunct="1">
        <a:spcBef>
          <a:spcPct val="20000"/>
        </a:spcBef>
        <a:spcAft>
          <a:spcPct val="0"/>
        </a:spcAft>
        <a:buClr>
          <a:schemeClr val="tx1"/>
        </a:buClr>
        <a:buChar char="•"/>
        <a:defRPr sz="3520">
          <a:solidFill>
            <a:schemeClr val="tx1"/>
          </a:solidFill>
          <a:latin typeface="+mn-lt"/>
        </a:defRPr>
      </a:lvl2pPr>
      <a:lvl3pPr marL="1676438" indent="-335288" algn="l" rtl="0" eaLnBrk="1" fontAlgn="base" hangingPunct="1">
        <a:spcBef>
          <a:spcPct val="20000"/>
        </a:spcBef>
        <a:spcAft>
          <a:spcPct val="0"/>
        </a:spcAft>
        <a:buClr>
          <a:schemeClr val="tx1"/>
        </a:buClr>
        <a:buChar char="•"/>
        <a:defRPr sz="3520">
          <a:solidFill>
            <a:schemeClr val="tx1"/>
          </a:solidFill>
          <a:latin typeface="+mn-lt"/>
        </a:defRPr>
      </a:lvl3pPr>
      <a:lvl4pPr marL="2347013" indent="-335288" algn="l" rtl="0" eaLnBrk="1" fontAlgn="base" hangingPunct="1">
        <a:spcBef>
          <a:spcPct val="20000"/>
        </a:spcBef>
        <a:spcAft>
          <a:spcPct val="0"/>
        </a:spcAft>
        <a:buClr>
          <a:schemeClr val="tx1"/>
        </a:buClr>
        <a:buChar char="•"/>
        <a:defRPr sz="3520">
          <a:solidFill>
            <a:schemeClr val="tx1"/>
          </a:solidFill>
          <a:latin typeface="+mn-lt"/>
        </a:defRPr>
      </a:lvl4pPr>
      <a:lvl5pPr marL="3017589" indent="-335288" algn="l" rtl="0" eaLnBrk="1" fontAlgn="base" hangingPunct="1">
        <a:spcBef>
          <a:spcPct val="20000"/>
        </a:spcBef>
        <a:spcAft>
          <a:spcPct val="0"/>
        </a:spcAft>
        <a:buClr>
          <a:schemeClr val="tx1"/>
        </a:buClr>
        <a:buChar char="•"/>
        <a:defRPr sz="3520">
          <a:solidFill>
            <a:schemeClr val="tx1"/>
          </a:solidFill>
          <a:latin typeface="+mn-lt"/>
        </a:defRPr>
      </a:lvl5pPr>
      <a:lvl6pPr marL="3688164" indent="-335288" algn="l" rtl="0" eaLnBrk="1" fontAlgn="base" hangingPunct="1">
        <a:spcBef>
          <a:spcPct val="20000"/>
        </a:spcBef>
        <a:spcAft>
          <a:spcPct val="0"/>
        </a:spcAft>
        <a:buClr>
          <a:schemeClr val="tx1"/>
        </a:buClr>
        <a:buChar char="•"/>
        <a:defRPr sz="3520">
          <a:solidFill>
            <a:schemeClr val="tx1"/>
          </a:solidFill>
          <a:latin typeface="+mn-lt"/>
        </a:defRPr>
      </a:lvl6pPr>
      <a:lvl7pPr marL="4358739" indent="-335288" algn="l" rtl="0" eaLnBrk="1" fontAlgn="base" hangingPunct="1">
        <a:spcBef>
          <a:spcPct val="20000"/>
        </a:spcBef>
        <a:spcAft>
          <a:spcPct val="0"/>
        </a:spcAft>
        <a:buClr>
          <a:schemeClr val="tx1"/>
        </a:buClr>
        <a:buChar char="•"/>
        <a:defRPr sz="3520">
          <a:solidFill>
            <a:schemeClr val="tx1"/>
          </a:solidFill>
          <a:latin typeface="+mn-lt"/>
        </a:defRPr>
      </a:lvl7pPr>
      <a:lvl8pPr marL="5029314" indent="-335288" algn="l" rtl="0" eaLnBrk="1" fontAlgn="base" hangingPunct="1">
        <a:spcBef>
          <a:spcPct val="20000"/>
        </a:spcBef>
        <a:spcAft>
          <a:spcPct val="0"/>
        </a:spcAft>
        <a:buClr>
          <a:schemeClr val="tx1"/>
        </a:buClr>
        <a:buChar char="•"/>
        <a:defRPr sz="3520">
          <a:solidFill>
            <a:schemeClr val="tx1"/>
          </a:solidFill>
          <a:latin typeface="+mn-lt"/>
        </a:defRPr>
      </a:lvl8pPr>
      <a:lvl9pPr marL="5699890" indent="-335288" algn="l" rtl="0" eaLnBrk="1" fontAlgn="base" hangingPunct="1">
        <a:spcBef>
          <a:spcPct val="20000"/>
        </a:spcBef>
        <a:spcAft>
          <a:spcPct val="0"/>
        </a:spcAft>
        <a:buClr>
          <a:schemeClr val="tx1"/>
        </a:buClr>
        <a:buChar char="•"/>
        <a:defRPr sz="3520">
          <a:solidFill>
            <a:schemeClr val="tx1"/>
          </a:solidFill>
          <a:latin typeface="+mn-lt"/>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VHMACST@gmail.com" TargetMode="External"/><Relationship Id="rId4" Type="http://schemas.openxmlformats.org/officeDocument/2006/relationships/hyperlink" Target="mailto:Davelp.lapointe@gmai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Betsy.Davis@va.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mailto:Austin.Lawler@v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60D287-29E7-4B4A-88DB-E820A46059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13" y="1690964"/>
            <a:ext cx="15544800" cy="7086600"/>
          </a:xfrm>
          <a:prstGeom prst="rect">
            <a:avLst/>
          </a:prstGeom>
        </p:spPr>
      </p:pic>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 Placeholder 1"/>
          <p:cNvSpPr>
            <a:spLocks noGrp="1"/>
          </p:cNvSpPr>
          <p:nvPr>
            <p:ph type="body" sz="quarter" idx="10"/>
          </p:nvPr>
        </p:nvSpPr>
        <p:spPr>
          <a:xfrm>
            <a:off x="381000" y="230191"/>
            <a:ext cx="15011400" cy="2862322"/>
          </a:xfrm>
        </p:spPr>
        <p:txBody>
          <a:bodyPr/>
          <a:lstStyle/>
          <a:p>
            <a:pPr algn="ctr"/>
            <a:r>
              <a:rPr lang="en-US" sz="4000" dirty="0">
                <a:solidFill>
                  <a:schemeClr val="bg1"/>
                </a:solidFill>
              </a:rPr>
              <a:t>The Veterans’ Healthy Minds Advisory Council – South Texas</a:t>
            </a:r>
          </a:p>
          <a:p>
            <a:pPr algn="ctr"/>
            <a:r>
              <a:rPr lang="en-US" sz="4000" dirty="0">
                <a:solidFill>
                  <a:schemeClr val="bg1"/>
                </a:solidFill>
              </a:rPr>
              <a:t>(VHMACST)</a:t>
            </a:r>
          </a:p>
          <a:p>
            <a:pPr algn="ctr"/>
            <a:endParaRPr lang="en-US" sz="4000" dirty="0">
              <a:solidFill>
                <a:schemeClr val="bg1"/>
              </a:solidFill>
            </a:endParaRPr>
          </a:p>
          <a:p>
            <a:pPr algn="ctr"/>
            <a:endParaRPr lang="en-US" dirty="0">
              <a:solidFill>
                <a:schemeClr val="bg1"/>
              </a:solidFill>
            </a:endParaRPr>
          </a:p>
        </p:txBody>
      </p:sp>
      <p:grpSp>
        <p:nvGrpSpPr>
          <p:cNvPr id="12" name="Group 11">
            <a:extLst>
              <a:ext uri="{FF2B5EF4-FFF2-40B4-BE49-F238E27FC236}">
                <a16:creationId xmlns:a16="http://schemas.microsoft.com/office/drawing/2014/main" id="{E36E8F3A-855D-4906-B439-6E3E769E3D7A}"/>
              </a:ext>
            </a:extLst>
          </p:cNvPr>
          <p:cNvGrpSpPr/>
          <p:nvPr/>
        </p:nvGrpSpPr>
        <p:grpSpPr>
          <a:xfrm>
            <a:off x="0" y="8382000"/>
            <a:ext cx="15544802" cy="1752600"/>
            <a:chOff x="0" y="8382000"/>
            <a:chExt cx="15544802" cy="1752600"/>
          </a:xfrm>
        </p:grpSpPr>
        <p:grpSp>
          <p:nvGrpSpPr>
            <p:cNvPr id="11" name="Group 10"/>
            <p:cNvGrpSpPr/>
            <p:nvPr/>
          </p:nvGrpSpPr>
          <p:grpSpPr>
            <a:xfrm>
              <a:off x="0" y="8423029"/>
              <a:ext cx="15544800" cy="1711571"/>
              <a:chOff x="0" y="8423029"/>
              <a:chExt cx="15544800" cy="1711571"/>
            </a:xfrm>
          </p:grpSpPr>
          <p:sp>
            <p:nvSpPr>
              <p:cNvPr id="10" name="Rectangle 9"/>
              <p:cNvSpPr/>
              <p:nvPr/>
            </p:nvSpPr>
            <p:spPr>
              <a:xfrm>
                <a:off x="0" y="9601200"/>
                <a:ext cx="15544800" cy="5334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8423029"/>
                <a:ext cx="15544800" cy="1118947"/>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2" y="8382000"/>
              <a:ext cx="15544800" cy="1015663"/>
            </a:xfrm>
            <a:prstGeom prst="rect">
              <a:avLst/>
            </a:prstGeom>
            <a:noFill/>
          </p:spPr>
          <p:txBody>
            <a:bodyPr wrap="square" lIns="91440" tIns="45720" rIns="91440" bIns="45720" rtlCol="0">
              <a:spAutoFit/>
            </a:bodyPr>
            <a:lstStyle/>
            <a:p>
              <a:pPr algn="ctr"/>
              <a:r>
                <a:rPr lang="en-US" sz="2000" b="1" i="1" dirty="0">
                  <a:solidFill>
                    <a:schemeClr val="bg1"/>
                  </a:solidFill>
                </a:rPr>
                <a:t>The mission of the independent Council is to establish a true partnership between the Veterans and their families, VA Healthy Minds professionals, Community Partners and Veteran Service Organizations (VSO) in order to improve the quality of Mental Health Services, to improve Veteran and family understanding of those services, and promote best use of those services.</a:t>
              </a:r>
            </a:p>
          </p:txBody>
        </p:sp>
        <p:sp>
          <p:nvSpPr>
            <p:cNvPr id="9" name="Rectangle 8">
              <a:extLst>
                <a:ext uri="{FF2B5EF4-FFF2-40B4-BE49-F238E27FC236}">
                  <a16:creationId xmlns:a16="http://schemas.microsoft.com/office/drawing/2014/main" id="{27114C6A-82F0-428F-ADD3-305559978921}"/>
                </a:ext>
              </a:extLst>
            </p:cNvPr>
            <p:cNvSpPr/>
            <p:nvPr/>
          </p:nvSpPr>
          <p:spPr>
            <a:xfrm>
              <a:off x="0" y="9541976"/>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683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grpSp>
        <p:nvGrpSpPr>
          <p:cNvPr id="12" name="Group 11">
            <a:extLst>
              <a:ext uri="{FF2B5EF4-FFF2-40B4-BE49-F238E27FC236}">
                <a16:creationId xmlns:a16="http://schemas.microsoft.com/office/drawing/2014/main" id="{E36E8F3A-855D-4906-B439-6E3E769E3D7A}"/>
              </a:ext>
            </a:extLst>
          </p:cNvPr>
          <p:cNvGrpSpPr/>
          <p:nvPr/>
        </p:nvGrpSpPr>
        <p:grpSpPr>
          <a:xfrm>
            <a:off x="0" y="8423029"/>
            <a:ext cx="15544800" cy="1711571"/>
            <a:chOff x="0" y="8423029"/>
            <a:chExt cx="15544800" cy="1711571"/>
          </a:xfrm>
        </p:grpSpPr>
        <p:grpSp>
          <p:nvGrpSpPr>
            <p:cNvPr id="11" name="Group 10"/>
            <p:cNvGrpSpPr/>
            <p:nvPr/>
          </p:nvGrpSpPr>
          <p:grpSpPr>
            <a:xfrm>
              <a:off x="0" y="8423029"/>
              <a:ext cx="15544800" cy="1711571"/>
              <a:chOff x="0" y="8423029"/>
              <a:chExt cx="15544800" cy="1711571"/>
            </a:xfrm>
          </p:grpSpPr>
          <p:sp>
            <p:nvSpPr>
              <p:cNvPr id="10" name="Rectangle 9"/>
              <p:cNvSpPr/>
              <p:nvPr/>
            </p:nvSpPr>
            <p:spPr>
              <a:xfrm>
                <a:off x="0" y="9601200"/>
                <a:ext cx="15544800" cy="5334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8423029"/>
                <a:ext cx="15544800" cy="1118947"/>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 name="Rectangle 8">
              <a:extLst>
                <a:ext uri="{FF2B5EF4-FFF2-40B4-BE49-F238E27FC236}">
                  <a16:creationId xmlns:a16="http://schemas.microsoft.com/office/drawing/2014/main" id="{27114C6A-82F0-428F-ADD3-305559978921}"/>
                </a:ext>
              </a:extLst>
            </p:cNvPr>
            <p:cNvSpPr/>
            <p:nvPr/>
          </p:nvSpPr>
          <p:spPr>
            <a:xfrm>
              <a:off x="0" y="9541976"/>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4AB77C8A-F6DA-465E-BCF4-7A2107422721}"/>
              </a:ext>
            </a:extLst>
          </p:cNvPr>
          <p:cNvSpPr/>
          <p:nvPr/>
        </p:nvSpPr>
        <p:spPr>
          <a:xfrm>
            <a:off x="5698252" y="213445"/>
            <a:ext cx="4124847" cy="1107996"/>
          </a:xfrm>
          <a:prstGeom prst="rect">
            <a:avLst/>
          </a:prstGeom>
        </p:spPr>
        <p:txBody>
          <a:bodyPr wrap="none">
            <a:spAutoFit/>
          </a:bodyPr>
          <a:lstStyle/>
          <a:p>
            <a:r>
              <a:rPr lang="en-US" sz="6600" b="1" kern="0" dirty="0">
                <a:solidFill>
                  <a:prstClr val="white"/>
                </a:solidFill>
                <a:effectLst>
                  <a:outerShdw blurRad="38100" dist="38100" dir="2700000" algn="tl">
                    <a:srgbClr val="000000">
                      <a:alpha val="43137"/>
                    </a:srgbClr>
                  </a:outerShdw>
                </a:effectLst>
                <a:latin typeface="Calibri" panose="020F0502020204030204" pitchFamily="34" charset="0"/>
                <a:ea typeface="+mj-ea"/>
                <a:cs typeface="+mj-cs"/>
              </a:rPr>
              <a:t>Questions?</a:t>
            </a:r>
            <a:endParaRPr lang="en-US" dirty="0"/>
          </a:p>
        </p:txBody>
      </p:sp>
      <p:pic>
        <p:nvPicPr>
          <p:cNvPr id="15" name="Picture 14">
            <a:extLst>
              <a:ext uri="{FF2B5EF4-FFF2-40B4-BE49-F238E27FC236}">
                <a16:creationId xmlns:a16="http://schemas.microsoft.com/office/drawing/2014/main" id="{1B3C39EB-A6DC-4CE8-A96C-073934E852F0}"/>
              </a:ext>
            </a:extLst>
          </p:cNvPr>
          <p:cNvPicPr>
            <a:picLocks noChangeAspect="1"/>
          </p:cNvPicPr>
          <p:nvPr/>
        </p:nvPicPr>
        <p:blipFill rotWithShape="1">
          <a:blip r:embed="rId3">
            <a:extLst>
              <a:ext uri="{28A0092B-C50C-407E-A947-70E740481C1C}">
                <a14:useLocalDpi xmlns:a14="http://schemas.microsoft.com/office/drawing/2010/main" val="0"/>
              </a:ext>
            </a:extLst>
          </a:blip>
          <a:srcRect b="35906"/>
          <a:stretch/>
        </p:blipFill>
        <p:spPr>
          <a:xfrm>
            <a:off x="7738904" y="4461623"/>
            <a:ext cx="7239000" cy="2326492"/>
          </a:xfrm>
          <a:prstGeom prst="rect">
            <a:avLst/>
          </a:prstGeom>
        </p:spPr>
      </p:pic>
      <p:sp>
        <p:nvSpPr>
          <p:cNvPr id="3" name="TextBox 2">
            <a:extLst>
              <a:ext uri="{FF2B5EF4-FFF2-40B4-BE49-F238E27FC236}">
                <a16:creationId xmlns:a16="http://schemas.microsoft.com/office/drawing/2014/main" id="{8F192A03-3FAC-4E00-813E-2ED914F4D039}"/>
              </a:ext>
            </a:extLst>
          </p:cNvPr>
          <p:cNvSpPr txBox="1"/>
          <p:nvPr/>
        </p:nvSpPr>
        <p:spPr>
          <a:xfrm>
            <a:off x="312057" y="2195524"/>
            <a:ext cx="7543800" cy="7478970"/>
          </a:xfrm>
          <a:prstGeom prst="rect">
            <a:avLst/>
          </a:prstGeom>
          <a:noFill/>
        </p:spPr>
        <p:txBody>
          <a:bodyPr wrap="square" rtlCol="0">
            <a:spAutoFit/>
          </a:bodyPr>
          <a:lstStyle/>
          <a:p>
            <a:r>
              <a:rPr lang="en-US" sz="2400" b="1" dirty="0"/>
              <a:t>Dr. David A. La Pointe VHMACST (Chair)</a:t>
            </a:r>
          </a:p>
          <a:p>
            <a:r>
              <a:rPr lang="en-US" sz="2400" b="1" dirty="0"/>
              <a:t>210-488-1593 (Cell)</a:t>
            </a:r>
          </a:p>
          <a:p>
            <a:r>
              <a:rPr lang="en-US" sz="2400" b="1" dirty="0"/>
              <a:t>210-236-9667 (Home)</a:t>
            </a:r>
          </a:p>
          <a:p>
            <a:r>
              <a:rPr lang="en-US" sz="2400" b="1" dirty="0">
                <a:hlinkClick r:id="rId4"/>
              </a:rPr>
              <a:t>Davelp.lapointe@gmail.com</a:t>
            </a:r>
            <a:endParaRPr lang="en-US" sz="2400" b="1" dirty="0"/>
          </a:p>
          <a:p>
            <a:r>
              <a:rPr lang="en-US" sz="2400" b="1" dirty="0">
                <a:hlinkClick r:id="rId5"/>
              </a:rPr>
              <a:t>VHMACST@gmail.com</a:t>
            </a:r>
            <a:endParaRPr lang="en-US" sz="2400" b="1" dirty="0"/>
          </a:p>
          <a:p>
            <a:endParaRPr lang="en-US" sz="2400" b="1" dirty="0"/>
          </a:p>
          <a:p>
            <a:r>
              <a:rPr lang="en-US" sz="2400" b="1" dirty="0"/>
              <a:t>Gingerlei Seda VHMACST (Co-Chair)</a:t>
            </a:r>
          </a:p>
          <a:p>
            <a:r>
              <a:rPr lang="en-US" sz="2400" b="1" dirty="0"/>
              <a:t>210-790-7901</a:t>
            </a:r>
          </a:p>
          <a:p>
            <a:r>
              <a:rPr lang="en-US" sz="2400" b="1" dirty="0">
                <a:hlinkClick r:id="rId5"/>
              </a:rPr>
              <a:t>leiginsed@gmail.com</a:t>
            </a:r>
          </a:p>
          <a:p>
            <a:r>
              <a:rPr lang="en-US" sz="2400" b="1" dirty="0">
                <a:hlinkClick r:id="rId5"/>
              </a:rPr>
              <a:t>VHMACST@gmail.com</a:t>
            </a:r>
            <a:endParaRPr lang="en-US" sz="2400" b="1" dirty="0"/>
          </a:p>
          <a:p>
            <a:endParaRPr lang="en-US" sz="2400" b="1" dirty="0"/>
          </a:p>
          <a:p>
            <a:r>
              <a:rPr lang="en-US" sz="2400" b="1" dirty="0"/>
              <a:t>Kesha R. Delasbour VHMACST (Secretary)</a:t>
            </a:r>
          </a:p>
          <a:p>
            <a:r>
              <a:rPr lang="en-US" sz="2400" b="1" dirty="0"/>
              <a:t>832-493-4137</a:t>
            </a:r>
          </a:p>
          <a:p>
            <a:r>
              <a:rPr lang="en-US" sz="2400" b="1" dirty="0">
                <a:hlinkClick r:id="rId5"/>
              </a:rPr>
              <a:t>Kesha_03@Hotmail.com</a:t>
            </a:r>
          </a:p>
          <a:p>
            <a:r>
              <a:rPr lang="en-US" sz="2400" b="1" dirty="0">
                <a:hlinkClick r:id="rId5"/>
              </a:rPr>
              <a:t>VHMACST@gmail.com</a:t>
            </a:r>
            <a:endParaRPr lang="en-US" sz="2400" b="1" dirty="0"/>
          </a:p>
          <a:p>
            <a:endParaRPr lang="en-US" sz="2400" b="1" dirty="0"/>
          </a:p>
          <a:p>
            <a:endParaRPr lang="en-US" sz="2400" b="1" dirty="0"/>
          </a:p>
          <a:p>
            <a:endParaRPr lang="en-US" sz="2400" b="1" dirty="0"/>
          </a:p>
          <a:p>
            <a:endParaRPr lang="en-US" sz="2400" b="1" dirty="0"/>
          </a:p>
          <a:p>
            <a:endParaRPr lang="en-US" sz="2400" b="1" dirty="0"/>
          </a:p>
        </p:txBody>
      </p:sp>
    </p:spTree>
    <p:extLst>
      <p:ext uri="{BB962C8B-B14F-4D97-AF65-F5344CB8AC3E}">
        <p14:creationId xmlns:p14="http://schemas.microsoft.com/office/powerpoint/2010/main" val="55640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grpSp>
        <p:nvGrpSpPr>
          <p:cNvPr id="12" name="Group 11">
            <a:extLst>
              <a:ext uri="{FF2B5EF4-FFF2-40B4-BE49-F238E27FC236}">
                <a16:creationId xmlns:a16="http://schemas.microsoft.com/office/drawing/2014/main" id="{E36E8F3A-855D-4906-B439-6E3E769E3D7A}"/>
              </a:ext>
            </a:extLst>
          </p:cNvPr>
          <p:cNvGrpSpPr/>
          <p:nvPr/>
        </p:nvGrpSpPr>
        <p:grpSpPr>
          <a:xfrm>
            <a:off x="0" y="8423029"/>
            <a:ext cx="15544800" cy="1711571"/>
            <a:chOff x="0" y="8423029"/>
            <a:chExt cx="15544800" cy="1711571"/>
          </a:xfrm>
        </p:grpSpPr>
        <p:grpSp>
          <p:nvGrpSpPr>
            <p:cNvPr id="11" name="Group 10"/>
            <p:cNvGrpSpPr/>
            <p:nvPr/>
          </p:nvGrpSpPr>
          <p:grpSpPr>
            <a:xfrm>
              <a:off x="0" y="8423029"/>
              <a:ext cx="15544800" cy="1711571"/>
              <a:chOff x="0" y="8423029"/>
              <a:chExt cx="15544800" cy="1711571"/>
            </a:xfrm>
          </p:grpSpPr>
          <p:sp>
            <p:nvSpPr>
              <p:cNvPr id="10" name="Rectangle 9"/>
              <p:cNvSpPr/>
              <p:nvPr/>
            </p:nvSpPr>
            <p:spPr>
              <a:xfrm>
                <a:off x="0" y="9601200"/>
                <a:ext cx="15544800" cy="5334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8423029"/>
                <a:ext cx="15544800" cy="1118947"/>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 name="Rectangle 8">
              <a:extLst>
                <a:ext uri="{FF2B5EF4-FFF2-40B4-BE49-F238E27FC236}">
                  <a16:creationId xmlns:a16="http://schemas.microsoft.com/office/drawing/2014/main" id="{27114C6A-82F0-428F-ADD3-305559978921}"/>
                </a:ext>
              </a:extLst>
            </p:cNvPr>
            <p:cNvSpPr/>
            <p:nvPr/>
          </p:nvSpPr>
          <p:spPr>
            <a:xfrm>
              <a:off x="0" y="9541976"/>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4AB77C8A-F6DA-465E-BCF4-7A2107422721}"/>
              </a:ext>
            </a:extLst>
          </p:cNvPr>
          <p:cNvSpPr/>
          <p:nvPr/>
        </p:nvSpPr>
        <p:spPr>
          <a:xfrm>
            <a:off x="5698252" y="213445"/>
            <a:ext cx="4124847" cy="1107996"/>
          </a:xfrm>
          <a:prstGeom prst="rect">
            <a:avLst/>
          </a:prstGeom>
        </p:spPr>
        <p:txBody>
          <a:bodyPr wrap="none">
            <a:spAutoFit/>
          </a:bodyPr>
          <a:lstStyle/>
          <a:p>
            <a:r>
              <a:rPr lang="en-US" sz="6600" b="1" kern="0" dirty="0">
                <a:solidFill>
                  <a:prstClr val="white"/>
                </a:solidFill>
                <a:effectLst>
                  <a:outerShdw blurRad="38100" dist="38100" dir="2700000" algn="tl">
                    <a:srgbClr val="000000">
                      <a:alpha val="43137"/>
                    </a:srgbClr>
                  </a:outerShdw>
                </a:effectLst>
                <a:latin typeface="Calibri" panose="020F0502020204030204" pitchFamily="34" charset="0"/>
                <a:ea typeface="+mj-ea"/>
                <a:cs typeface="+mj-cs"/>
              </a:rPr>
              <a:t>Questions?</a:t>
            </a:r>
            <a:endParaRPr lang="en-US" dirty="0"/>
          </a:p>
        </p:txBody>
      </p:sp>
      <p:sp>
        <p:nvSpPr>
          <p:cNvPr id="5" name="Rectangle 4">
            <a:extLst>
              <a:ext uri="{FF2B5EF4-FFF2-40B4-BE49-F238E27FC236}">
                <a16:creationId xmlns:a16="http://schemas.microsoft.com/office/drawing/2014/main" id="{E117D812-35C3-4151-8721-E48AD72A6EE2}"/>
              </a:ext>
            </a:extLst>
          </p:cNvPr>
          <p:cNvSpPr/>
          <p:nvPr/>
        </p:nvSpPr>
        <p:spPr>
          <a:xfrm>
            <a:off x="838200" y="3044743"/>
            <a:ext cx="7772400" cy="3970318"/>
          </a:xfrm>
          <a:prstGeom prst="rect">
            <a:avLst/>
          </a:prstGeom>
        </p:spPr>
        <p:txBody>
          <a:bodyPr>
            <a:spAutoFit/>
          </a:bodyPr>
          <a:lstStyle/>
          <a:p>
            <a:pPr lvl="0"/>
            <a:r>
              <a:rPr lang="en-US" sz="3600" dirty="0">
                <a:solidFill>
                  <a:prstClr val="black"/>
                </a:solidFill>
                <a:hlinkClick r:id="rId3"/>
              </a:rPr>
              <a:t>Betsy.Davis@va.gov</a:t>
            </a:r>
            <a:endParaRPr lang="en-US" sz="3600" dirty="0">
              <a:solidFill>
                <a:prstClr val="black"/>
              </a:solidFill>
            </a:endParaRPr>
          </a:p>
          <a:p>
            <a:pPr lvl="0"/>
            <a:r>
              <a:rPr lang="en-US" sz="3600" dirty="0">
                <a:solidFill>
                  <a:prstClr val="black"/>
                </a:solidFill>
              </a:rPr>
              <a:t>(210) 949-3151</a:t>
            </a:r>
          </a:p>
          <a:p>
            <a:pPr lvl="0"/>
            <a:r>
              <a:rPr lang="en-US" sz="3600" dirty="0">
                <a:solidFill>
                  <a:prstClr val="black"/>
                </a:solidFill>
              </a:rPr>
              <a:t>Monday-Friday 8am-4:30pm</a:t>
            </a:r>
          </a:p>
          <a:p>
            <a:pPr lvl="0"/>
            <a:endParaRPr lang="en-US" sz="3600" dirty="0">
              <a:solidFill>
                <a:prstClr val="black"/>
              </a:solidFill>
            </a:endParaRPr>
          </a:p>
          <a:p>
            <a:pPr lvl="0"/>
            <a:r>
              <a:rPr lang="en-US" sz="3600" dirty="0">
                <a:solidFill>
                  <a:prstClr val="black"/>
                </a:solidFill>
                <a:hlinkClick r:id="rId4"/>
              </a:rPr>
              <a:t>Austin.Lawler@va.gov</a:t>
            </a:r>
            <a:endParaRPr lang="en-US" sz="3600" dirty="0">
              <a:solidFill>
                <a:prstClr val="black"/>
              </a:solidFill>
            </a:endParaRPr>
          </a:p>
          <a:p>
            <a:pPr lvl="0"/>
            <a:r>
              <a:rPr lang="en-US" sz="3600" dirty="0">
                <a:solidFill>
                  <a:prstClr val="black"/>
                </a:solidFill>
              </a:rPr>
              <a:t>(210) 617-5300 ext 17066</a:t>
            </a:r>
          </a:p>
          <a:p>
            <a:pPr lvl="0"/>
            <a:r>
              <a:rPr lang="en-US" sz="3600" dirty="0">
                <a:solidFill>
                  <a:prstClr val="black"/>
                </a:solidFill>
              </a:rPr>
              <a:t>Monday-Friday 7:30am-4:00pm</a:t>
            </a:r>
            <a:endParaRPr lang="en-US" dirty="0"/>
          </a:p>
        </p:txBody>
      </p:sp>
      <p:pic>
        <p:nvPicPr>
          <p:cNvPr id="15" name="Picture 14">
            <a:extLst>
              <a:ext uri="{FF2B5EF4-FFF2-40B4-BE49-F238E27FC236}">
                <a16:creationId xmlns:a16="http://schemas.microsoft.com/office/drawing/2014/main" id="{1B3C39EB-A6DC-4CE8-A96C-073934E852F0}"/>
              </a:ext>
            </a:extLst>
          </p:cNvPr>
          <p:cNvPicPr>
            <a:picLocks noChangeAspect="1"/>
          </p:cNvPicPr>
          <p:nvPr/>
        </p:nvPicPr>
        <p:blipFill rotWithShape="1">
          <a:blip r:embed="rId5">
            <a:extLst>
              <a:ext uri="{28A0092B-C50C-407E-A947-70E740481C1C}">
                <a14:useLocalDpi xmlns:a14="http://schemas.microsoft.com/office/drawing/2010/main" val="0"/>
              </a:ext>
            </a:extLst>
          </a:blip>
          <a:srcRect b="35906"/>
          <a:stretch/>
        </p:blipFill>
        <p:spPr>
          <a:xfrm>
            <a:off x="7738904" y="4461623"/>
            <a:ext cx="7239000" cy="2326492"/>
          </a:xfrm>
          <a:prstGeom prst="rect">
            <a:avLst/>
          </a:prstGeom>
        </p:spPr>
      </p:pic>
    </p:spTree>
    <p:extLst>
      <p:ext uri="{BB962C8B-B14F-4D97-AF65-F5344CB8AC3E}">
        <p14:creationId xmlns:p14="http://schemas.microsoft.com/office/powerpoint/2010/main" val="2779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sp>
        <p:nvSpPr>
          <p:cNvPr id="3" name="Rectangle 2">
            <a:extLst>
              <a:ext uri="{FF2B5EF4-FFF2-40B4-BE49-F238E27FC236}">
                <a16:creationId xmlns:a16="http://schemas.microsoft.com/office/drawing/2014/main" id="{66C27C20-FF97-4E3E-939B-E50C7C41AA6D}"/>
              </a:ext>
            </a:extLst>
          </p:cNvPr>
          <p:cNvSpPr/>
          <p:nvPr/>
        </p:nvSpPr>
        <p:spPr>
          <a:xfrm>
            <a:off x="1036026" y="437354"/>
            <a:ext cx="13449300" cy="1200329"/>
          </a:xfrm>
          <a:prstGeom prst="rect">
            <a:avLst/>
          </a:prstGeom>
        </p:spPr>
        <p:txBody>
          <a:bodyPr wrap="square">
            <a:spAutoFit/>
          </a:bodyPr>
          <a:lstStyle/>
          <a:p>
            <a:pPr algn="r"/>
            <a:r>
              <a:rPr lang="en-US" sz="3600" b="1" dirty="0">
                <a:solidFill>
                  <a:schemeClr val="bg1"/>
                </a:solidFill>
              </a:rPr>
              <a:t>What is the Veterans’ Healthy Minds Advisory Council – South Texas</a:t>
            </a:r>
          </a:p>
          <a:p>
            <a:pPr algn="ctr"/>
            <a:r>
              <a:rPr lang="en-US" sz="3600" b="1" dirty="0">
                <a:solidFill>
                  <a:schemeClr val="bg1"/>
                </a:solidFill>
              </a:rPr>
              <a:t> (VHMACST)?</a:t>
            </a:r>
            <a:endParaRPr lang="en-US" sz="3600" dirty="0">
              <a:solidFill>
                <a:schemeClr val="bg1"/>
              </a:solidFill>
            </a:endParaRPr>
          </a:p>
        </p:txBody>
      </p:sp>
      <p:sp>
        <p:nvSpPr>
          <p:cNvPr id="4" name="Rectangle 3">
            <a:extLst>
              <a:ext uri="{FF2B5EF4-FFF2-40B4-BE49-F238E27FC236}">
                <a16:creationId xmlns:a16="http://schemas.microsoft.com/office/drawing/2014/main" id="{BD5A4F56-9212-4D72-9ECF-D9D7D1F994B0}"/>
              </a:ext>
            </a:extLst>
          </p:cNvPr>
          <p:cNvSpPr/>
          <p:nvPr/>
        </p:nvSpPr>
        <p:spPr>
          <a:xfrm>
            <a:off x="647700" y="1791282"/>
            <a:ext cx="14478000" cy="6494085"/>
          </a:xfrm>
          <a:prstGeom prst="rect">
            <a:avLst/>
          </a:prstGeom>
        </p:spPr>
        <p:txBody>
          <a:bodyPr wrap="square">
            <a:spAutoFit/>
          </a:bodyPr>
          <a:lstStyle/>
          <a:p>
            <a:r>
              <a:rPr lang="en-US" sz="4000" dirty="0">
                <a:solidFill>
                  <a:schemeClr val="tx2"/>
                </a:solidFill>
              </a:rPr>
              <a:t>The Veterans’ Healthy Minds Advisory Council – South Texas (VHMACST) is a group of Veteran healthy mind consumers and their family members.  </a:t>
            </a:r>
          </a:p>
          <a:p>
            <a:pPr marL="914400" lvl="1" indent="-457200">
              <a:buFont typeface="Arial" panose="020B0604020202020204" pitchFamily="34" charset="0"/>
              <a:buChar char="•"/>
            </a:pPr>
            <a:r>
              <a:rPr lang="en-US" sz="3300" b="1" dirty="0">
                <a:solidFill>
                  <a:schemeClr val="tx2"/>
                </a:solidFill>
              </a:rPr>
              <a:t>Consumer</a:t>
            </a:r>
            <a:r>
              <a:rPr lang="en-US" sz="3300" dirty="0">
                <a:solidFill>
                  <a:schemeClr val="tx2"/>
                </a:solidFill>
              </a:rPr>
              <a:t>: a Veteran who has received or who is receiving mental health or substance use services  </a:t>
            </a:r>
          </a:p>
          <a:p>
            <a:pPr marL="914400" lvl="1" indent="-457200">
              <a:buFont typeface="Arial" panose="020B0604020202020204" pitchFamily="34" charset="0"/>
              <a:buChar char="•"/>
            </a:pPr>
            <a:r>
              <a:rPr lang="en-US" sz="3300" dirty="0">
                <a:solidFill>
                  <a:schemeClr val="tx2"/>
                </a:solidFill>
              </a:rPr>
              <a:t>May also include representatives from community mental health agencies </a:t>
            </a:r>
          </a:p>
          <a:p>
            <a:pPr marL="1371600" lvl="2" indent="-457200">
              <a:buFont typeface="Arial" panose="020B0604020202020204" pitchFamily="34" charset="0"/>
              <a:buChar char="•"/>
            </a:pPr>
            <a:r>
              <a:rPr lang="en-US" sz="2800" dirty="0">
                <a:solidFill>
                  <a:schemeClr val="tx2"/>
                </a:solidFill>
              </a:rPr>
              <a:t>Ex: NAMI (National Alliance on Mental Illness), Depression and Bipolar Support Alliance, Veteran Service Organizations, and local community employment and housing groups</a:t>
            </a:r>
            <a:endParaRPr lang="en-US" sz="3600" dirty="0">
              <a:solidFill>
                <a:schemeClr val="tx2"/>
              </a:solidFill>
            </a:endParaRPr>
          </a:p>
          <a:p>
            <a:r>
              <a:rPr lang="en-US" sz="3600" dirty="0">
                <a:solidFill>
                  <a:schemeClr val="tx2"/>
                </a:solidFill>
              </a:rPr>
              <a:t>The council is independent of the VA, but partnership is the goal.  </a:t>
            </a:r>
          </a:p>
          <a:p>
            <a:pPr marL="914400" lvl="1" indent="-457200">
              <a:buFont typeface="Arial" panose="020B0604020202020204" pitchFamily="34" charset="0"/>
              <a:buChar char="•"/>
            </a:pPr>
            <a:r>
              <a:rPr lang="en-US" sz="3300" dirty="0">
                <a:solidFill>
                  <a:schemeClr val="tx2"/>
                </a:solidFill>
              </a:rPr>
              <a:t>Current VA employees cannot be members</a:t>
            </a:r>
            <a:endParaRPr lang="en-US" sz="3600" b="1" dirty="0">
              <a:solidFill>
                <a:schemeClr val="tx2"/>
              </a:solidFill>
            </a:endParaRPr>
          </a:p>
          <a:p>
            <a:r>
              <a:rPr lang="en-US" sz="3600" b="1" dirty="0">
                <a:solidFill>
                  <a:schemeClr val="tx2"/>
                </a:solidFill>
              </a:rPr>
              <a:t>Staff Liaison: </a:t>
            </a:r>
            <a:r>
              <a:rPr lang="en-US" sz="3600" dirty="0">
                <a:solidFill>
                  <a:schemeClr val="tx2"/>
                </a:solidFill>
              </a:rPr>
              <a:t>coordinates the work of the council and its communication with the leadership of the facility’s mental health programs</a:t>
            </a:r>
            <a:endParaRPr lang="en-US" dirty="0">
              <a:solidFill>
                <a:schemeClr val="tx2"/>
              </a:solidFill>
            </a:endParaRPr>
          </a:p>
        </p:txBody>
      </p:sp>
    </p:spTree>
    <p:extLst>
      <p:ext uri="{BB962C8B-B14F-4D97-AF65-F5344CB8AC3E}">
        <p14:creationId xmlns:p14="http://schemas.microsoft.com/office/powerpoint/2010/main" val="381107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sp>
        <p:nvSpPr>
          <p:cNvPr id="3" name="Rectangle 2">
            <a:extLst>
              <a:ext uri="{FF2B5EF4-FFF2-40B4-BE49-F238E27FC236}">
                <a16:creationId xmlns:a16="http://schemas.microsoft.com/office/drawing/2014/main" id="{45E93509-5CCF-4E83-A0C5-A4E6BBE42521}"/>
              </a:ext>
            </a:extLst>
          </p:cNvPr>
          <p:cNvSpPr/>
          <p:nvPr/>
        </p:nvSpPr>
        <p:spPr>
          <a:xfrm>
            <a:off x="3569676" y="408057"/>
            <a:ext cx="8382000" cy="646331"/>
          </a:xfrm>
          <a:prstGeom prst="rect">
            <a:avLst/>
          </a:prstGeom>
        </p:spPr>
        <p:txBody>
          <a:bodyPr wrap="square">
            <a:spAutoFit/>
          </a:bodyPr>
          <a:lstStyle/>
          <a:p>
            <a:pPr algn="ctr"/>
            <a:r>
              <a:rPr lang="en-US" sz="3600" b="1" dirty="0">
                <a:solidFill>
                  <a:schemeClr val="bg1"/>
                </a:solidFill>
              </a:rPr>
              <a:t>What are the functions of the VHMACST?</a:t>
            </a:r>
            <a:endParaRPr lang="en-US" sz="3600" dirty="0">
              <a:solidFill>
                <a:schemeClr val="bg1"/>
              </a:solidFill>
            </a:endParaRPr>
          </a:p>
        </p:txBody>
      </p:sp>
      <p:sp>
        <p:nvSpPr>
          <p:cNvPr id="4" name="Rectangle 3">
            <a:extLst>
              <a:ext uri="{FF2B5EF4-FFF2-40B4-BE49-F238E27FC236}">
                <a16:creationId xmlns:a16="http://schemas.microsoft.com/office/drawing/2014/main" id="{65D611CD-B86B-45D1-9BA4-CB9291A1E06C}"/>
              </a:ext>
            </a:extLst>
          </p:cNvPr>
          <p:cNvSpPr/>
          <p:nvPr/>
        </p:nvSpPr>
        <p:spPr>
          <a:xfrm>
            <a:off x="381000" y="2033829"/>
            <a:ext cx="14554200" cy="5078313"/>
          </a:xfrm>
          <a:prstGeom prst="rect">
            <a:avLst/>
          </a:prstGeom>
        </p:spPr>
        <p:txBody>
          <a:bodyPr wrap="square">
            <a:spAutoFit/>
          </a:bodyPr>
          <a:lstStyle/>
          <a:p>
            <a:pPr marL="571500" indent="-571500">
              <a:buFont typeface="Arial" panose="020B0604020202020204" pitchFamily="34" charset="0"/>
              <a:buChar char="•"/>
            </a:pPr>
            <a:r>
              <a:rPr lang="en-US" sz="3200" dirty="0">
                <a:solidFill>
                  <a:schemeClr val="tx2"/>
                </a:solidFill>
              </a:rPr>
              <a:t>Educate Veterans, family members, VA Staff and the community on issues and resources surrounding veteran mental health issues</a:t>
            </a:r>
          </a:p>
          <a:p>
            <a:pPr marL="571500" indent="-571500">
              <a:buFont typeface="Arial" panose="020B0604020202020204" pitchFamily="34" charset="0"/>
              <a:buChar char="•"/>
            </a:pPr>
            <a:r>
              <a:rPr lang="en-US" sz="3200" dirty="0">
                <a:solidFill>
                  <a:schemeClr val="tx2"/>
                </a:solidFill>
              </a:rPr>
              <a:t>Reduce barriers to accessing mental health services for Veteran’s and families, including stigma, lack of information about services, and difficulty navigating the VA System</a:t>
            </a:r>
          </a:p>
          <a:p>
            <a:pPr marL="571500" indent="-571500">
              <a:buFont typeface="Arial" panose="020B0604020202020204" pitchFamily="34" charset="0"/>
              <a:buChar char="•"/>
            </a:pPr>
            <a:r>
              <a:rPr lang="en-US" sz="3200" dirty="0">
                <a:solidFill>
                  <a:schemeClr val="tx2"/>
                </a:solidFill>
              </a:rPr>
              <a:t>Provide Veteran and other stakeholder (e.g., family members, caregiver, VSO’s, community partners) input into the VA mental health services</a:t>
            </a:r>
          </a:p>
          <a:p>
            <a:pPr marL="571500" indent="-571500">
              <a:buFont typeface="Arial" panose="020B0604020202020204" pitchFamily="34" charset="0"/>
              <a:buChar char="•"/>
            </a:pPr>
            <a:r>
              <a:rPr lang="en-US" sz="3200" dirty="0">
                <a:solidFill>
                  <a:schemeClr val="tx2"/>
                </a:solidFill>
              </a:rPr>
              <a:t>Advocate for Veterans (collectively) to the extent that is appropriate and pertinent to healthy mind issues</a:t>
            </a:r>
          </a:p>
          <a:p>
            <a:endParaRPr lang="en-US" sz="3600" dirty="0">
              <a:solidFill>
                <a:schemeClr val="tx2"/>
              </a:solidFill>
            </a:endParaRPr>
          </a:p>
        </p:txBody>
      </p:sp>
      <p:pic>
        <p:nvPicPr>
          <p:cNvPr id="14" name="Picture 2" descr="Image result for audie murphy va hospital">
            <a:extLst>
              <a:ext uri="{FF2B5EF4-FFF2-40B4-BE49-F238E27FC236}">
                <a16:creationId xmlns:a16="http://schemas.microsoft.com/office/drawing/2014/main" id="{BB22C1AF-C1AA-4ADE-872F-9B8E8FB76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594" y="6654013"/>
            <a:ext cx="3712697" cy="247513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Users">
            <a:extLst>
              <a:ext uri="{FF2B5EF4-FFF2-40B4-BE49-F238E27FC236}">
                <a16:creationId xmlns:a16="http://schemas.microsoft.com/office/drawing/2014/main" id="{DCA9A003-F5F2-4228-B94B-738F806426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0800" y="7303608"/>
            <a:ext cx="1600200" cy="1600200"/>
          </a:xfrm>
          <a:prstGeom prst="rect">
            <a:avLst/>
          </a:prstGeom>
        </p:spPr>
      </p:pic>
      <p:pic>
        <p:nvPicPr>
          <p:cNvPr id="17" name="Picture 4" descr="Image result for veteran community">
            <a:extLst>
              <a:ext uri="{FF2B5EF4-FFF2-40B4-BE49-F238E27FC236}">
                <a16:creationId xmlns:a16="http://schemas.microsoft.com/office/drawing/2014/main" id="{0F862022-2E7A-41AB-AE60-E6CD58048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143" y="6654013"/>
            <a:ext cx="2518063" cy="2721906"/>
          </a:xfrm>
          <a:prstGeom prst="rect">
            <a:avLst/>
          </a:prstGeom>
          <a:noFill/>
          <a:extLst>
            <a:ext uri="{909E8E84-426E-40DD-AFC4-6F175D3DCCD1}">
              <a14:hiddenFill xmlns:a14="http://schemas.microsoft.com/office/drawing/2010/main">
                <a:solidFill>
                  <a:srgbClr val="FFFFFF"/>
                </a:solidFill>
              </a14:hiddenFill>
            </a:ext>
          </a:extLst>
        </p:spPr>
      </p:pic>
      <p:sp>
        <p:nvSpPr>
          <p:cNvPr id="20" name="Arrow: Left-Right 19">
            <a:extLst>
              <a:ext uri="{FF2B5EF4-FFF2-40B4-BE49-F238E27FC236}">
                <a16:creationId xmlns:a16="http://schemas.microsoft.com/office/drawing/2014/main" id="{58645E85-FEAD-4728-87B7-7C253D89C5A7}"/>
              </a:ext>
            </a:extLst>
          </p:cNvPr>
          <p:cNvSpPr/>
          <p:nvPr/>
        </p:nvSpPr>
        <p:spPr>
          <a:xfrm>
            <a:off x="8657488" y="7868629"/>
            <a:ext cx="1122618" cy="315754"/>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Arrow: Left-Right 20">
            <a:extLst>
              <a:ext uri="{FF2B5EF4-FFF2-40B4-BE49-F238E27FC236}">
                <a16:creationId xmlns:a16="http://schemas.microsoft.com/office/drawing/2014/main" id="{88940EC1-E48D-4092-9758-09C4208309BE}"/>
              </a:ext>
            </a:extLst>
          </p:cNvPr>
          <p:cNvSpPr/>
          <p:nvPr/>
        </p:nvSpPr>
        <p:spPr>
          <a:xfrm>
            <a:off x="4621694" y="7866132"/>
            <a:ext cx="1122618" cy="315754"/>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92CD7DF-E1F6-408E-88F6-7FDD5AA2B69E}"/>
              </a:ext>
            </a:extLst>
          </p:cNvPr>
          <p:cNvSpPr txBox="1"/>
          <p:nvPr/>
        </p:nvSpPr>
        <p:spPr>
          <a:xfrm>
            <a:off x="1892097" y="9129144"/>
            <a:ext cx="2061077" cy="369332"/>
          </a:xfrm>
          <a:prstGeom prst="rect">
            <a:avLst/>
          </a:prstGeom>
          <a:noFill/>
        </p:spPr>
        <p:txBody>
          <a:bodyPr wrap="none" rtlCol="0">
            <a:spAutoFit/>
          </a:bodyPr>
          <a:lstStyle/>
          <a:p>
            <a:r>
              <a:rPr lang="en-US" dirty="0"/>
              <a:t>Veteran Community</a:t>
            </a:r>
          </a:p>
        </p:txBody>
      </p:sp>
      <p:sp>
        <p:nvSpPr>
          <p:cNvPr id="23" name="TextBox 22">
            <a:extLst>
              <a:ext uri="{FF2B5EF4-FFF2-40B4-BE49-F238E27FC236}">
                <a16:creationId xmlns:a16="http://schemas.microsoft.com/office/drawing/2014/main" id="{0DF2F5A0-EE8A-4ECF-A4E1-1A4EDB7A302D}"/>
              </a:ext>
            </a:extLst>
          </p:cNvPr>
          <p:cNvSpPr txBox="1"/>
          <p:nvPr/>
        </p:nvSpPr>
        <p:spPr>
          <a:xfrm>
            <a:off x="5944894" y="8617704"/>
            <a:ext cx="3113609" cy="646331"/>
          </a:xfrm>
          <a:prstGeom prst="rect">
            <a:avLst/>
          </a:prstGeom>
          <a:noFill/>
        </p:spPr>
        <p:txBody>
          <a:bodyPr wrap="none" rtlCol="0">
            <a:spAutoFit/>
          </a:bodyPr>
          <a:lstStyle/>
          <a:p>
            <a:pPr algn="ctr"/>
            <a:r>
              <a:rPr lang="en-US" dirty="0"/>
              <a:t>Veterans’ Healthy Minds</a:t>
            </a:r>
          </a:p>
          <a:p>
            <a:pPr algn="ctr"/>
            <a:r>
              <a:rPr lang="en-US" dirty="0"/>
              <a:t>Advisory Council – South Texas</a:t>
            </a:r>
          </a:p>
        </p:txBody>
      </p:sp>
      <p:sp>
        <p:nvSpPr>
          <p:cNvPr id="24" name="TextBox 23">
            <a:extLst>
              <a:ext uri="{FF2B5EF4-FFF2-40B4-BE49-F238E27FC236}">
                <a16:creationId xmlns:a16="http://schemas.microsoft.com/office/drawing/2014/main" id="{87727353-8425-4455-82B9-8B27E12234AA}"/>
              </a:ext>
            </a:extLst>
          </p:cNvPr>
          <p:cNvSpPr txBox="1"/>
          <p:nvPr/>
        </p:nvSpPr>
        <p:spPr>
          <a:xfrm>
            <a:off x="10276300" y="9129144"/>
            <a:ext cx="4033284" cy="369332"/>
          </a:xfrm>
          <a:prstGeom prst="rect">
            <a:avLst/>
          </a:prstGeom>
          <a:noFill/>
        </p:spPr>
        <p:txBody>
          <a:bodyPr wrap="none" rtlCol="0">
            <a:spAutoFit/>
          </a:bodyPr>
          <a:lstStyle/>
          <a:p>
            <a:r>
              <a:rPr lang="en-US" dirty="0"/>
              <a:t>South Texas Veterans Health Care System</a:t>
            </a:r>
          </a:p>
        </p:txBody>
      </p:sp>
    </p:spTree>
    <p:extLst>
      <p:ext uri="{BB962C8B-B14F-4D97-AF65-F5344CB8AC3E}">
        <p14:creationId xmlns:p14="http://schemas.microsoft.com/office/powerpoint/2010/main" val="182992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sp>
        <p:nvSpPr>
          <p:cNvPr id="4" name="Rectangle 3">
            <a:extLst>
              <a:ext uri="{FF2B5EF4-FFF2-40B4-BE49-F238E27FC236}">
                <a16:creationId xmlns:a16="http://schemas.microsoft.com/office/drawing/2014/main" id="{EC9ECCBD-536E-4960-BA06-314315B78948}"/>
              </a:ext>
            </a:extLst>
          </p:cNvPr>
          <p:cNvSpPr/>
          <p:nvPr/>
        </p:nvSpPr>
        <p:spPr>
          <a:xfrm>
            <a:off x="4419600" y="439408"/>
            <a:ext cx="6369436" cy="707886"/>
          </a:xfrm>
          <a:prstGeom prst="rect">
            <a:avLst/>
          </a:prstGeom>
        </p:spPr>
        <p:txBody>
          <a:bodyPr wrap="none">
            <a:spAutoFit/>
          </a:bodyPr>
          <a:lstStyle/>
          <a:p>
            <a:r>
              <a:rPr lang="en-US" sz="4000" b="1" dirty="0">
                <a:solidFill>
                  <a:schemeClr val="bg1"/>
                </a:solidFill>
                <a:ea typeface="Times New Roman"/>
              </a:rPr>
              <a:t>Why is VHMACST important?</a:t>
            </a:r>
            <a:endParaRPr lang="en-US" sz="4000" dirty="0">
              <a:solidFill>
                <a:schemeClr val="bg1"/>
              </a:solidFill>
            </a:endParaRPr>
          </a:p>
        </p:txBody>
      </p:sp>
      <p:sp>
        <p:nvSpPr>
          <p:cNvPr id="5" name="Rectangle 4">
            <a:extLst>
              <a:ext uri="{FF2B5EF4-FFF2-40B4-BE49-F238E27FC236}">
                <a16:creationId xmlns:a16="http://schemas.microsoft.com/office/drawing/2014/main" id="{7E5474C4-0827-4EBD-99A7-9A8D9C3CA1EC}"/>
              </a:ext>
            </a:extLst>
          </p:cNvPr>
          <p:cNvSpPr/>
          <p:nvPr/>
        </p:nvSpPr>
        <p:spPr>
          <a:xfrm>
            <a:off x="-11724" y="2070624"/>
            <a:ext cx="15180967" cy="6047809"/>
          </a:xfrm>
          <a:prstGeom prst="rect">
            <a:avLst/>
          </a:prstGeom>
        </p:spPr>
        <p:txBody>
          <a:bodyPr wrap="square">
            <a:spAutoFit/>
          </a:bodyPr>
          <a:lstStyle/>
          <a:p>
            <a:pPr marL="285750" lvl="0" indent="-285750">
              <a:buFont typeface="Calibri" panose="020F0502020204030204" pitchFamily="34" charset="0"/>
              <a:buChar char="•"/>
            </a:pPr>
            <a:r>
              <a:rPr lang="en-US" sz="3600" kern="0" dirty="0">
                <a:solidFill>
                  <a:srgbClr val="003F72"/>
                </a:solidFill>
              </a:rPr>
              <a:t>The Handbook on Uniform Mental Health Services in VA Medical Centers and Clinics mandates that </a:t>
            </a:r>
            <a:r>
              <a:rPr lang="en-US" sz="3600" b="1" kern="0" dirty="0">
                <a:solidFill>
                  <a:srgbClr val="003F72"/>
                </a:solidFill>
              </a:rPr>
              <a:t>all VA mental health services be “recovery-oriented.”  </a:t>
            </a:r>
          </a:p>
          <a:p>
            <a:pPr marL="285750" lvl="0" indent="-285750">
              <a:buFont typeface="Calibri" panose="020F0502020204030204" pitchFamily="34" charset="0"/>
              <a:buChar char="•"/>
            </a:pPr>
            <a:endParaRPr lang="en-US" sz="3600" kern="0" dirty="0">
              <a:solidFill>
                <a:srgbClr val="003F72"/>
              </a:solidFill>
            </a:endParaRPr>
          </a:p>
          <a:p>
            <a:pPr marL="285750" lvl="0" indent="-285750">
              <a:buFont typeface="Calibri" panose="020F0502020204030204" pitchFamily="34" charset="0"/>
              <a:buChar char="•"/>
            </a:pPr>
            <a:r>
              <a:rPr lang="en-US" sz="3600" kern="0" dirty="0">
                <a:solidFill>
                  <a:srgbClr val="003F72"/>
                </a:solidFill>
              </a:rPr>
              <a:t>Recovery-oriented care involves </a:t>
            </a:r>
            <a:r>
              <a:rPr lang="en-US" sz="3600" b="1" kern="0" dirty="0">
                <a:solidFill>
                  <a:srgbClr val="003F72"/>
                </a:solidFill>
              </a:rPr>
              <a:t>recognizing the role of the Veteran and family in informing the mental health care system </a:t>
            </a:r>
            <a:r>
              <a:rPr lang="en-US" sz="3600" kern="0" dirty="0">
                <a:solidFill>
                  <a:srgbClr val="003F72"/>
                </a:solidFill>
              </a:rPr>
              <a:t>and </a:t>
            </a:r>
            <a:r>
              <a:rPr lang="en-US" sz="3600" b="1" kern="0" dirty="0">
                <a:solidFill>
                  <a:srgbClr val="003F72"/>
                </a:solidFill>
              </a:rPr>
              <a:t>providing the opportunity for their input</a:t>
            </a:r>
            <a:r>
              <a:rPr lang="en-US" sz="3600" kern="0" dirty="0">
                <a:solidFill>
                  <a:srgbClr val="003F72"/>
                </a:solidFill>
              </a:rPr>
              <a:t>.  </a:t>
            </a:r>
          </a:p>
          <a:p>
            <a:pPr marL="742950" lvl="1" indent="-285750">
              <a:buFont typeface="Calibri" panose="020F0502020204030204" pitchFamily="34" charset="0"/>
              <a:buChar char="‒"/>
            </a:pPr>
            <a:r>
              <a:rPr lang="en-US" sz="3300" kern="0" dirty="0">
                <a:solidFill>
                  <a:srgbClr val="003F72"/>
                </a:solidFill>
              </a:rPr>
              <a:t>Involves giving Veterans </a:t>
            </a:r>
            <a:r>
              <a:rPr lang="en-US" sz="3300" b="1" kern="0" dirty="0">
                <a:solidFill>
                  <a:srgbClr val="003F72"/>
                </a:solidFill>
              </a:rPr>
              <a:t>real and meaningful </a:t>
            </a:r>
          </a:p>
          <a:p>
            <a:pPr lvl="1"/>
            <a:r>
              <a:rPr lang="en-US" sz="3300" b="1" kern="0" dirty="0">
                <a:solidFill>
                  <a:srgbClr val="003F72"/>
                </a:solidFill>
              </a:rPr>
              <a:t>choices </a:t>
            </a:r>
            <a:r>
              <a:rPr lang="en-US" sz="3300" kern="0" dirty="0">
                <a:solidFill>
                  <a:srgbClr val="003F72"/>
                </a:solidFill>
              </a:rPr>
              <a:t>and </a:t>
            </a:r>
            <a:r>
              <a:rPr lang="en-US" sz="3300" b="1" kern="0" dirty="0">
                <a:solidFill>
                  <a:srgbClr val="003F72"/>
                </a:solidFill>
              </a:rPr>
              <a:t>full participation in decisions </a:t>
            </a:r>
          </a:p>
          <a:p>
            <a:pPr lvl="1"/>
            <a:r>
              <a:rPr lang="en-US" sz="3300" kern="0" dirty="0">
                <a:solidFill>
                  <a:srgbClr val="003F72"/>
                </a:solidFill>
              </a:rPr>
              <a:t>about their care. </a:t>
            </a:r>
          </a:p>
          <a:p>
            <a:pPr marL="285750" lvl="0" indent="-285750">
              <a:buFont typeface="Calibri" panose="020F0502020204030204" pitchFamily="34" charset="0"/>
              <a:buChar char="•"/>
            </a:pPr>
            <a:endParaRPr lang="en-US" sz="3600" kern="0" dirty="0">
              <a:solidFill>
                <a:srgbClr val="003F72"/>
              </a:solidFill>
            </a:endParaRPr>
          </a:p>
          <a:p>
            <a:pPr marL="285750" lvl="0" indent="-285750">
              <a:buFont typeface="Calibri" panose="020F0502020204030204" pitchFamily="34" charset="0"/>
              <a:buChar char="•"/>
            </a:pPr>
            <a:r>
              <a:rPr lang="en-US" sz="3600" kern="0" dirty="0">
                <a:solidFill>
                  <a:srgbClr val="003F72"/>
                </a:solidFill>
              </a:rPr>
              <a:t> VHMAC’s are one way of meeting this goal.</a:t>
            </a:r>
          </a:p>
        </p:txBody>
      </p:sp>
      <p:pic>
        <p:nvPicPr>
          <p:cNvPr id="17" name="Picture 16">
            <a:extLst>
              <a:ext uri="{FF2B5EF4-FFF2-40B4-BE49-F238E27FC236}">
                <a16:creationId xmlns:a16="http://schemas.microsoft.com/office/drawing/2014/main" id="{F9B30377-D34E-4DF6-9BF2-1A46E65747DC}"/>
              </a:ext>
            </a:extLst>
          </p:cNvPr>
          <p:cNvPicPr>
            <a:picLocks noChangeAspect="1"/>
          </p:cNvPicPr>
          <p:nvPr/>
        </p:nvPicPr>
        <p:blipFill rotWithShape="1">
          <a:blip r:embed="rId3"/>
          <a:srcRect l="1203" t="2105" r="2744" b="3437"/>
          <a:stretch/>
        </p:blipFill>
        <p:spPr>
          <a:xfrm>
            <a:off x="8768443" y="5029200"/>
            <a:ext cx="6400800" cy="4356100"/>
          </a:xfrm>
          <a:prstGeom prst="ellipse">
            <a:avLst/>
          </a:prstGeom>
        </p:spPr>
      </p:pic>
    </p:spTree>
    <p:extLst>
      <p:ext uri="{BB962C8B-B14F-4D97-AF65-F5344CB8AC3E}">
        <p14:creationId xmlns:p14="http://schemas.microsoft.com/office/powerpoint/2010/main" val="314562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sp>
        <p:nvSpPr>
          <p:cNvPr id="3" name="Rectangle 2">
            <a:extLst>
              <a:ext uri="{FF2B5EF4-FFF2-40B4-BE49-F238E27FC236}">
                <a16:creationId xmlns:a16="http://schemas.microsoft.com/office/drawing/2014/main" id="{D9303EFA-C600-4429-8000-3D37900F0288}"/>
              </a:ext>
            </a:extLst>
          </p:cNvPr>
          <p:cNvSpPr/>
          <p:nvPr/>
        </p:nvSpPr>
        <p:spPr>
          <a:xfrm>
            <a:off x="2924907" y="439408"/>
            <a:ext cx="9671538" cy="707886"/>
          </a:xfrm>
          <a:prstGeom prst="rect">
            <a:avLst/>
          </a:prstGeom>
        </p:spPr>
        <p:txBody>
          <a:bodyPr wrap="square">
            <a:spAutoFit/>
          </a:bodyPr>
          <a:lstStyle/>
          <a:p>
            <a:r>
              <a:rPr lang="en-US" sz="3600" b="1" kern="0" dirty="0">
                <a:solidFill>
                  <a:prstClr val="white"/>
                </a:solidFill>
                <a:latin typeface="Calibri" panose="020F0502020204030204" pitchFamily="34" charset="0"/>
                <a:ea typeface="+mj-ea"/>
                <a:cs typeface="+mj-cs"/>
              </a:rPr>
              <a:t>What are VHMAC’s </a:t>
            </a:r>
            <a:r>
              <a:rPr lang="en-US" sz="4000" b="1" kern="0" dirty="0">
                <a:solidFill>
                  <a:prstClr val="white"/>
                </a:solidFill>
                <a:latin typeface="Calibri" panose="020F0502020204030204" pitchFamily="34" charset="0"/>
                <a:ea typeface="+mj-ea"/>
                <a:cs typeface="+mj-cs"/>
              </a:rPr>
              <a:t>doing</a:t>
            </a:r>
            <a:r>
              <a:rPr lang="en-US" sz="3600" b="1" kern="0" dirty="0">
                <a:solidFill>
                  <a:prstClr val="white"/>
                </a:solidFill>
                <a:latin typeface="Calibri" panose="020F0502020204030204" pitchFamily="34" charset="0"/>
                <a:ea typeface="+mj-ea"/>
                <a:cs typeface="+mj-cs"/>
              </a:rPr>
              <a:t> around the country?</a:t>
            </a:r>
            <a:endParaRPr lang="en-US" dirty="0"/>
          </a:p>
        </p:txBody>
      </p:sp>
      <p:sp>
        <p:nvSpPr>
          <p:cNvPr id="4" name="Rectangle 3">
            <a:extLst>
              <a:ext uri="{FF2B5EF4-FFF2-40B4-BE49-F238E27FC236}">
                <a16:creationId xmlns:a16="http://schemas.microsoft.com/office/drawing/2014/main" id="{48165C2E-3C5C-4060-B2E7-75DED4782A82}"/>
              </a:ext>
            </a:extLst>
          </p:cNvPr>
          <p:cNvSpPr/>
          <p:nvPr/>
        </p:nvSpPr>
        <p:spPr>
          <a:xfrm>
            <a:off x="64476" y="1669433"/>
            <a:ext cx="15392400" cy="7971413"/>
          </a:xfrm>
          <a:prstGeom prst="rect">
            <a:avLst/>
          </a:prstGeom>
        </p:spPr>
        <p:txBody>
          <a:bodyPr wrap="square">
            <a:spAutoFit/>
          </a:bodyPr>
          <a:lstStyle/>
          <a:p>
            <a:pPr marL="285750" lvl="0" indent="-285750">
              <a:spcBef>
                <a:spcPts val="600"/>
              </a:spcBef>
              <a:spcAft>
                <a:spcPts val="600"/>
              </a:spcAft>
              <a:buFont typeface="Calibri" panose="020F0502020204030204" pitchFamily="34" charset="0"/>
              <a:buChar char="•"/>
            </a:pPr>
            <a:r>
              <a:rPr lang="en-US" sz="3600" kern="0" dirty="0">
                <a:solidFill>
                  <a:srgbClr val="003F72"/>
                </a:solidFill>
              </a:rPr>
              <a:t>Identifying areas of improvement in mental health care for all Veterans and their dependents</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Advocating for necessary </a:t>
            </a:r>
            <a:r>
              <a:rPr lang="en-US" sz="3600" kern="0" dirty="0">
                <a:solidFill>
                  <a:schemeClr val="tx2"/>
                </a:solidFill>
              </a:rPr>
              <a:t>changes</a:t>
            </a:r>
            <a:r>
              <a:rPr lang="en-US" sz="3600" kern="0" dirty="0">
                <a:solidFill>
                  <a:srgbClr val="003F72"/>
                </a:solidFill>
              </a:rPr>
              <a:t> in mental health services</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Identifying and attending local mental health events</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Helping create Veteran-centered outreach materials and strategies</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Hosting outreach events (ex: retreats, luncheons, and ice cream socials)</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Conducting outreach to specific groups</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Developing relationships with major stakeholders</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Participating in Sexual Assault Awareness Month, Healthy Mind Awareness Month (May),  Mental Health Summit, &amp; Mental Illness Awareness Week (Oct)</a:t>
            </a:r>
          </a:p>
          <a:p>
            <a:pPr marL="285750" lvl="0" indent="-285750">
              <a:spcBef>
                <a:spcPts val="600"/>
              </a:spcBef>
              <a:spcAft>
                <a:spcPts val="600"/>
              </a:spcAft>
              <a:buFont typeface="Calibri" panose="020F0502020204030204" pitchFamily="34" charset="0"/>
              <a:buChar char="•"/>
            </a:pPr>
            <a:r>
              <a:rPr lang="en-US" sz="3600" kern="0" dirty="0">
                <a:solidFill>
                  <a:srgbClr val="003F72"/>
                </a:solidFill>
              </a:rPr>
              <a:t>Honoring Veterans on specific holidays (ex: Valentine’s Day, Memorial Day, Veterans Day, Thanksgiving, and Christmas)</a:t>
            </a:r>
          </a:p>
        </p:txBody>
      </p:sp>
    </p:spTree>
    <p:extLst>
      <p:ext uri="{BB962C8B-B14F-4D97-AF65-F5344CB8AC3E}">
        <p14:creationId xmlns:p14="http://schemas.microsoft.com/office/powerpoint/2010/main" val="188317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sp>
        <p:nvSpPr>
          <p:cNvPr id="3" name="Rectangle 2">
            <a:extLst>
              <a:ext uri="{FF2B5EF4-FFF2-40B4-BE49-F238E27FC236}">
                <a16:creationId xmlns:a16="http://schemas.microsoft.com/office/drawing/2014/main" id="{EC40B5BA-2070-49D5-B4D5-67FB6195AB6D}"/>
              </a:ext>
            </a:extLst>
          </p:cNvPr>
          <p:cNvSpPr/>
          <p:nvPr/>
        </p:nvSpPr>
        <p:spPr>
          <a:xfrm>
            <a:off x="5728709" y="347076"/>
            <a:ext cx="4164923" cy="707886"/>
          </a:xfrm>
          <a:prstGeom prst="rect">
            <a:avLst/>
          </a:prstGeom>
        </p:spPr>
        <p:txBody>
          <a:bodyPr wrap="none">
            <a:spAutoFit/>
          </a:bodyPr>
          <a:lstStyle/>
          <a:p>
            <a:r>
              <a:rPr lang="en-US" sz="4000" b="1" kern="0" dirty="0">
                <a:solidFill>
                  <a:prstClr val="white"/>
                </a:solidFill>
                <a:latin typeface="Calibri" panose="020F0502020204030204" pitchFamily="34" charset="0"/>
                <a:ea typeface="+mj-ea"/>
                <a:cs typeface="+mj-cs"/>
              </a:rPr>
              <a:t>Suicide Prevention</a:t>
            </a:r>
            <a:endParaRPr lang="en-US" b="1" dirty="0"/>
          </a:p>
        </p:txBody>
      </p:sp>
      <p:sp>
        <p:nvSpPr>
          <p:cNvPr id="4" name="Rectangle 3">
            <a:extLst>
              <a:ext uri="{FF2B5EF4-FFF2-40B4-BE49-F238E27FC236}">
                <a16:creationId xmlns:a16="http://schemas.microsoft.com/office/drawing/2014/main" id="{609A2D75-CC05-414E-8FE6-7813CAAFD8A2}"/>
              </a:ext>
            </a:extLst>
          </p:cNvPr>
          <p:cNvSpPr/>
          <p:nvPr/>
        </p:nvSpPr>
        <p:spPr>
          <a:xfrm>
            <a:off x="228600" y="1754191"/>
            <a:ext cx="15163800" cy="7909858"/>
          </a:xfrm>
          <a:prstGeom prst="rect">
            <a:avLst/>
          </a:prstGeom>
        </p:spPr>
        <p:txBody>
          <a:bodyPr wrap="square">
            <a:spAutoFit/>
          </a:bodyPr>
          <a:lstStyle/>
          <a:p>
            <a:pPr marL="285750" lvl="0" indent="-285750">
              <a:buFont typeface="Calibri" panose="020F0502020204030204" pitchFamily="34" charset="0"/>
              <a:buChar char="•"/>
            </a:pPr>
            <a:r>
              <a:rPr lang="en-US" sz="4800" kern="0" dirty="0">
                <a:solidFill>
                  <a:srgbClr val="003F72"/>
                </a:solidFill>
              </a:rPr>
              <a:t>Suicide Prevention is the VA’s top clinical priority.</a:t>
            </a:r>
          </a:p>
          <a:p>
            <a:pPr marL="742950" lvl="1" indent="-285750">
              <a:buFont typeface="Calibri" panose="020F0502020204030204" pitchFamily="34" charset="0"/>
              <a:buChar char="‒"/>
            </a:pPr>
            <a:r>
              <a:rPr lang="en-US" sz="4400" kern="0" dirty="0">
                <a:solidFill>
                  <a:srgbClr val="003F72"/>
                </a:solidFill>
              </a:rPr>
              <a:t>Effective outreach, access to services, and Veteran-centered care are all key to this effort.</a:t>
            </a:r>
          </a:p>
          <a:p>
            <a:pPr marL="285750" lvl="0" indent="-285750">
              <a:buFont typeface="Calibri" panose="020F0502020204030204" pitchFamily="34" charset="0"/>
              <a:buChar char="•"/>
            </a:pPr>
            <a:endParaRPr lang="en-US" sz="4800" kern="0" dirty="0">
              <a:solidFill>
                <a:srgbClr val="003F72"/>
              </a:solidFill>
            </a:endParaRPr>
          </a:p>
          <a:p>
            <a:pPr marL="285750" lvl="0" indent="-285750">
              <a:buFont typeface="Calibri" panose="020F0502020204030204" pitchFamily="34" charset="0"/>
              <a:buChar char="•"/>
            </a:pPr>
            <a:endParaRPr lang="en-US" sz="4800" kern="0" dirty="0">
              <a:solidFill>
                <a:srgbClr val="003F72"/>
              </a:solidFill>
            </a:endParaRPr>
          </a:p>
          <a:p>
            <a:pPr marL="285750" lvl="0" indent="-285750">
              <a:buFont typeface="Calibri" panose="020F0502020204030204" pitchFamily="34" charset="0"/>
              <a:buChar char="•"/>
            </a:pPr>
            <a:endParaRPr lang="en-US" sz="4800" kern="0" dirty="0">
              <a:solidFill>
                <a:srgbClr val="003F72"/>
              </a:solidFill>
            </a:endParaRPr>
          </a:p>
          <a:p>
            <a:pPr marL="285750" lvl="0" indent="-285750">
              <a:buFont typeface="Calibri" panose="020F0502020204030204" pitchFamily="34" charset="0"/>
              <a:buChar char="•"/>
            </a:pPr>
            <a:endParaRPr lang="en-US" sz="4800" kern="0" dirty="0">
              <a:solidFill>
                <a:srgbClr val="003F72"/>
              </a:solidFill>
            </a:endParaRPr>
          </a:p>
          <a:p>
            <a:pPr marL="285750" lvl="0" indent="-285750">
              <a:buFont typeface="Calibri" panose="020F0502020204030204" pitchFamily="34" charset="0"/>
              <a:buChar char="•"/>
            </a:pPr>
            <a:endParaRPr lang="en-US" sz="4800" kern="0" dirty="0">
              <a:solidFill>
                <a:srgbClr val="003F72"/>
              </a:solidFill>
            </a:endParaRPr>
          </a:p>
          <a:p>
            <a:pPr marL="285750" lvl="0" indent="-285750">
              <a:buFont typeface="Calibri" panose="020F0502020204030204" pitchFamily="34" charset="0"/>
              <a:buChar char="•"/>
            </a:pPr>
            <a:endParaRPr lang="en-US" sz="4800" kern="0" dirty="0">
              <a:solidFill>
                <a:srgbClr val="003F72"/>
              </a:solidFill>
            </a:endParaRPr>
          </a:p>
          <a:p>
            <a:pPr marL="285750" lvl="0" indent="-285750">
              <a:buFont typeface="Calibri" panose="020F0502020204030204" pitchFamily="34" charset="0"/>
              <a:buChar char="•"/>
            </a:pPr>
            <a:r>
              <a:rPr lang="en-US" sz="4800" kern="0" dirty="0">
                <a:solidFill>
                  <a:srgbClr val="003F72"/>
                </a:solidFill>
              </a:rPr>
              <a:t>Engagement in VHA care:</a:t>
            </a:r>
          </a:p>
          <a:p>
            <a:pPr marL="742950" lvl="1" indent="-285750">
              <a:buFont typeface="Calibri" panose="020F0502020204030204" pitchFamily="34" charset="0"/>
              <a:buChar char="‒"/>
            </a:pPr>
            <a:r>
              <a:rPr lang="en-US" sz="3600" kern="0" dirty="0">
                <a:solidFill>
                  <a:srgbClr val="003F72"/>
                </a:solidFill>
              </a:rPr>
              <a:t>63% of Vets who died by suicide in 2016 were </a:t>
            </a:r>
            <a:r>
              <a:rPr lang="en-US" sz="3600" i="1" kern="0" dirty="0">
                <a:solidFill>
                  <a:srgbClr val="003F72"/>
                </a:solidFill>
              </a:rPr>
              <a:t>not</a:t>
            </a:r>
            <a:r>
              <a:rPr lang="en-US" sz="3600" kern="0" dirty="0">
                <a:solidFill>
                  <a:srgbClr val="003F72"/>
                </a:solidFill>
              </a:rPr>
              <a:t> in VHA care.</a:t>
            </a:r>
          </a:p>
        </p:txBody>
      </p:sp>
      <p:pic>
        <p:nvPicPr>
          <p:cNvPr id="5" name="Picture 4">
            <a:extLst>
              <a:ext uri="{FF2B5EF4-FFF2-40B4-BE49-F238E27FC236}">
                <a16:creationId xmlns:a16="http://schemas.microsoft.com/office/drawing/2014/main" id="{6A788426-E025-4C07-805D-D81242B67F01}"/>
              </a:ext>
            </a:extLst>
          </p:cNvPr>
          <p:cNvPicPr>
            <a:picLocks noChangeAspect="1"/>
          </p:cNvPicPr>
          <p:nvPr/>
        </p:nvPicPr>
        <p:blipFill>
          <a:blip r:embed="rId3"/>
          <a:stretch>
            <a:fillRect/>
          </a:stretch>
        </p:blipFill>
        <p:spPr>
          <a:xfrm>
            <a:off x="2569481" y="3962400"/>
            <a:ext cx="10382388" cy="4267570"/>
          </a:xfrm>
          <a:prstGeom prst="rect">
            <a:avLst/>
          </a:prstGeom>
        </p:spPr>
      </p:pic>
    </p:spTree>
    <p:extLst>
      <p:ext uri="{BB962C8B-B14F-4D97-AF65-F5344CB8AC3E}">
        <p14:creationId xmlns:p14="http://schemas.microsoft.com/office/powerpoint/2010/main" val="428527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sp>
        <p:nvSpPr>
          <p:cNvPr id="3" name="Rectangle 2">
            <a:extLst>
              <a:ext uri="{FF2B5EF4-FFF2-40B4-BE49-F238E27FC236}">
                <a16:creationId xmlns:a16="http://schemas.microsoft.com/office/drawing/2014/main" id="{360459C2-663D-471A-B672-815F03386C61}"/>
              </a:ext>
            </a:extLst>
          </p:cNvPr>
          <p:cNvSpPr/>
          <p:nvPr/>
        </p:nvSpPr>
        <p:spPr>
          <a:xfrm>
            <a:off x="4108875" y="459126"/>
            <a:ext cx="7471917" cy="707886"/>
          </a:xfrm>
          <a:prstGeom prst="rect">
            <a:avLst/>
          </a:prstGeom>
        </p:spPr>
        <p:txBody>
          <a:bodyPr wrap="none">
            <a:spAutoFit/>
          </a:bodyPr>
          <a:lstStyle/>
          <a:p>
            <a:r>
              <a:rPr lang="en-US" sz="4000" b="1" kern="0" dirty="0">
                <a:solidFill>
                  <a:prstClr val="white"/>
                </a:solidFill>
                <a:latin typeface="Calibri" panose="020F0502020204030204" pitchFamily="34" charset="0"/>
                <a:ea typeface="+mj-ea"/>
                <a:cs typeface="+mj-cs"/>
              </a:rPr>
              <a:t>Outreach &amp; Navigation of Services</a:t>
            </a:r>
            <a:endParaRPr lang="en-US" b="1" dirty="0"/>
          </a:p>
        </p:txBody>
      </p:sp>
      <p:sp>
        <p:nvSpPr>
          <p:cNvPr id="5" name="Rectangle 4">
            <a:extLst>
              <a:ext uri="{FF2B5EF4-FFF2-40B4-BE49-F238E27FC236}">
                <a16:creationId xmlns:a16="http://schemas.microsoft.com/office/drawing/2014/main" id="{C9FD4D33-7F9D-4D96-BA29-929BBBA8D4B6}"/>
              </a:ext>
            </a:extLst>
          </p:cNvPr>
          <p:cNvSpPr/>
          <p:nvPr/>
        </p:nvSpPr>
        <p:spPr>
          <a:xfrm>
            <a:off x="381000" y="2090342"/>
            <a:ext cx="13944600" cy="5570756"/>
          </a:xfrm>
          <a:prstGeom prst="rect">
            <a:avLst/>
          </a:prstGeom>
        </p:spPr>
        <p:txBody>
          <a:bodyPr wrap="square">
            <a:spAutoFit/>
          </a:bodyPr>
          <a:lstStyle/>
          <a:p>
            <a:pPr lvl="0"/>
            <a:r>
              <a:rPr lang="en-US" sz="4800" kern="0" dirty="0">
                <a:solidFill>
                  <a:srgbClr val="003F72"/>
                </a:solidFill>
              </a:rPr>
              <a:t>Activities of the VHMACST are up to the Council, but…</a:t>
            </a:r>
          </a:p>
          <a:p>
            <a:pPr marL="285750" lvl="0" indent="-285750">
              <a:buFont typeface="Calibri" panose="020F0502020204030204" pitchFamily="34" charset="0"/>
              <a:buChar char="•"/>
            </a:pPr>
            <a:endParaRPr lang="en-US" kern="0" dirty="0">
              <a:solidFill>
                <a:srgbClr val="003F72"/>
              </a:solidFill>
            </a:endParaRPr>
          </a:p>
          <a:p>
            <a:pPr lvl="1"/>
            <a:r>
              <a:rPr lang="en-US" sz="4500" kern="0" dirty="0">
                <a:solidFill>
                  <a:srgbClr val="003F72"/>
                </a:solidFill>
              </a:rPr>
              <a:t>There will be opportunities for the VHMACST to assist VA staff with outreach to Veterans and families: </a:t>
            </a:r>
          </a:p>
          <a:p>
            <a:pPr marL="1200150" lvl="2" indent="-285750">
              <a:buFont typeface="Calibri" panose="020F0502020204030204" pitchFamily="34" charset="0"/>
              <a:buChar char="•"/>
            </a:pPr>
            <a:r>
              <a:rPr lang="en-US" sz="4000" kern="0" dirty="0">
                <a:solidFill>
                  <a:srgbClr val="003F72"/>
                </a:solidFill>
              </a:rPr>
              <a:t>Advise VA providers on outreach strategies </a:t>
            </a:r>
          </a:p>
          <a:p>
            <a:pPr lvl="2"/>
            <a:r>
              <a:rPr lang="en-US" sz="4000" kern="0" dirty="0">
                <a:solidFill>
                  <a:srgbClr val="003F72"/>
                </a:solidFill>
              </a:rPr>
              <a:t>&amp; co-develop materials</a:t>
            </a:r>
          </a:p>
          <a:p>
            <a:pPr marL="1200150" lvl="2" indent="-285750">
              <a:buFont typeface="Calibri" panose="020F0502020204030204" pitchFamily="34" charset="0"/>
              <a:buChar char="•"/>
            </a:pPr>
            <a:r>
              <a:rPr lang="en-US" sz="4000" kern="0" dirty="0">
                <a:solidFill>
                  <a:srgbClr val="003F72"/>
                </a:solidFill>
              </a:rPr>
              <a:t>Attend outreach events </a:t>
            </a:r>
          </a:p>
          <a:p>
            <a:pPr marL="1200150" lvl="2" indent="-285750">
              <a:buFont typeface="Calibri" panose="020F0502020204030204" pitchFamily="34" charset="0"/>
              <a:buChar char="•"/>
            </a:pPr>
            <a:r>
              <a:rPr lang="en-US" sz="4000" kern="0" dirty="0">
                <a:solidFill>
                  <a:srgbClr val="003F72"/>
                </a:solidFill>
              </a:rPr>
              <a:t>Help engage other Veterans in </a:t>
            </a:r>
          </a:p>
          <a:p>
            <a:pPr lvl="2"/>
            <a:r>
              <a:rPr lang="en-US" sz="4000" kern="0" dirty="0">
                <a:solidFill>
                  <a:srgbClr val="003F72"/>
                </a:solidFill>
              </a:rPr>
              <a:t>   need of VA services </a:t>
            </a:r>
          </a:p>
        </p:txBody>
      </p:sp>
      <p:pic>
        <p:nvPicPr>
          <p:cNvPr id="15" name="Picture 14">
            <a:extLst>
              <a:ext uri="{FF2B5EF4-FFF2-40B4-BE49-F238E27FC236}">
                <a16:creationId xmlns:a16="http://schemas.microsoft.com/office/drawing/2014/main" id="{411BB3A1-37AF-40DC-9A0A-FFF8D24CE45F}"/>
              </a:ext>
            </a:extLst>
          </p:cNvPr>
          <p:cNvPicPr>
            <a:picLocks noChangeAspect="1"/>
          </p:cNvPicPr>
          <p:nvPr/>
        </p:nvPicPr>
        <p:blipFill rotWithShape="1">
          <a:blip r:embed="rId3">
            <a:extLst>
              <a:ext uri="{28A0092B-C50C-407E-A947-70E740481C1C}">
                <a14:useLocalDpi xmlns:a14="http://schemas.microsoft.com/office/drawing/2010/main" val="0"/>
              </a:ext>
            </a:extLst>
          </a:blip>
          <a:srcRect l="-372" t="17013" r="372" b="15018"/>
          <a:stretch/>
        </p:blipFill>
        <p:spPr>
          <a:xfrm>
            <a:off x="10227781" y="5271214"/>
            <a:ext cx="4577840" cy="4148667"/>
          </a:xfrm>
          <a:prstGeom prst="rect">
            <a:avLst/>
          </a:prstGeom>
        </p:spPr>
      </p:pic>
    </p:spTree>
    <p:extLst>
      <p:ext uri="{BB962C8B-B14F-4D97-AF65-F5344CB8AC3E}">
        <p14:creationId xmlns:p14="http://schemas.microsoft.com/office/powerpoint/2010/main" val="202218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sp>
        <p:nvSpPr>
          <p:cNvPr id="3" name="Rectangle 2">
            <a:extLst>
              <a:ext uri="{FF2B5EF4-FFF2-40B4-BE49-F238E27FC236}">
                <a16:creationId xmlns:a16="http://schemas.microsoft.com/office/drawing/2014/main" id="{7038E7E7-2663-4D98-8F78-42A741D72755}"/>
              </a:ext>
            </a:extLst>
          </p:cNvPr>
          <p:cNvSpPr/>
          <p:nvPr/>
        </p:nvSpPr>
        <p:spPr>
          <a:xfrm>
            <a:off x="4723626" y="402614"/>
            <a:ext cx="6074099" cy="707886"/>
          </a:xfrm>
          <a:prstGeom prst="rect">
            <a:avLst/>
          </a:prstGeom>
        </p:spPr>
        <p:txBody>
          <a:bodyPr wrap="none">
            <a:spAutoFit/>
          </a:bodyPr>
          <a:lstStyle/>
          <a:p>
            <a:r>
              <a:rPr lang="en-US" sz="4000" b="1" kern="0" dirty="0">
                <a:solidFill>
                  <a:prstClr val="white"/>
                </a:solidFill>
                <a:latin typeface="Calibri" panose="020F0502020204030204" pitchFamily="34" charset="0"/>
                <a:ea typeface="+mj-ea"/>
                <a:cs typeface="+mj-cs"/>
              </a:rPr>
              <a:t>How do I become involved?</a:t>
            </a:r>
            <a:endParaRPr lang="en-US" dirty="0"/>
          </a:p>
        </p:txBody>
      </p:sp>
      <p:sp>
        <p:nvSpPr>
          <p:cNvPr id="4" name="Rectangle 3">
            <a:extLst>
              <a:ext uri="{FF2B5EF4-FFF2-40B4-BE49-F238E27FC236}">
                <a16:creationId xmlns:a16="http://schemas.microsoft.com/office/drawing/2014/main" id="{F557D7CF-3F9F-4790-853A-5FE4515C0890}"/>
              </a:ext>
            </a:extLst>
          </p:cNvPr>
          <p:cNvSpPr/>
          <p:nvPr/>
        </p:nvSpPr>
        <p:spPr>
          <a:xfrm>
            <a:off x="381000" y="1861407"/>
            <a:ext cx="11289324" cy="7478970"/>
          </a:xfrm>
          <a:prstGeom prst="rect">
            <a:avLst/>
          </a:prstGeom>
        </p:spPr>
        <p:txBody>
          <a:bodyPr wrap="square">
            <a:spAutoFit/>
          </a:bodyPr>
          <a:lstStyle/>
          <a:p>
            <a:pPr marL="285750" lvl="0" indent="-285750">
              <a:buFont typeface="Calibri" panose="020F0502020204030204" pitchFamily="34" charset="0"/>
              <a:buChar char="•"/>
            </a:pPr>
            <a:r>
              <a:rPr lang="en-US" sz="4000" kern="0" dirty="0">
                <a:solidFill>
                  <a:srgbClr val="003F72"/>
                </a:solidFill>
              </a:rPr>
              <a:t>Starts with your attendance today </a:t>
            </a:r>
            <a:endParaRPr lang="en-US" sz="4000" kern="0" dirty="0">
              <a:solidFill>
                <a:srgbClr val="003F72"/>
              </a:solidFill>
              <a:sym typeface="Wingdings" panose="05000000000000000000" pitchFamily="2" charset="2"/>
            </a:endParaRPr>
          </a:p>
          <a:p>
            <a:pPr lvl="0"/>
            <a:endParaRPr lang="en-US" sz="4000" kern="0" dirty="0">
              <a:solidFill>
                <a:srgbClr val="003F72"/>
              </a:solidFill>
              <a:sym typeface="Wingdings" panose="05000000000000000000" pitchFamily="2" charset="2"/>
            </a:endParaRPr>
          </a:p>
          <a:p>
            <a:pPr marL="285750" lvl="0" indent="-285750">
              <a:buFont typeface="Calibri" panose="020F0502020204030204" pitchFamily="34" charset="0"/>
              <a:buChar char="•"/>
            </a:pPr>
            <a:r>
              <a:rPr lang="en-US" sz="4000" kern="0" dirty="0">
                <a:solidFill>
                  <a:srgbClr val="003F72"/>
                </a:solidFill>
                <a:sym typeface="Wingdings" panose="05000000000000000000" pitchFamily="2" charset="2"/>
              </a:rPr>
              <a:t>Complete and submit an application</a:t>
            </a:r>
          </a:p>
          <a:p>
            <a:pPr lvl="0"/>
            <a:endParaRPr lang="en-US" sz="4000" kern="0" dirty="0">
              <a:solidFill>
                <a:srgbClr val="003F72"/>
              </a:solidFill>
              <a:sym typeface="Wingdings" panose="05000000000000000000" pitchFamily="2" charset="2"/>
            </a:endParaRPr>
          </a:p>
          <a:p>
            <a:pPr marL="285750" lvl="0" indent="-285750">
              <a:buFont typeface="Calibri" panose="020F0502020204030204" pitchFamily="34" charset="0"/>
              <a:buChar char="•"/>
            </a:pPr>
            <a:r>
              <a:rPr lang="en-US" sz="4000" kern="0" dirty="0">
                <a:solidFill>
                  <a:srgbClr val="003F72"/>
                </a:solidFill>
                <a:sym typeface="Wingdings" panose="05000000000000000000" pitchFamily="2" charset="2"/>
              </a:rPr>
              <a:t>Come to meetings, participate, and share your ideas and talent</a:t>
            </a:r>
          </a:p>
          <a:p>
            <a:pPr marL="285750" lvl="0" indent="-285750">
              <a:buFont typeface="Calibri" panose="020F0502020204030204" pitchFamily="34" charset="0"/>
              <a:buChar char="•"/>
            </a:pPr>
            <a:endParaRPr lang="en-US" sz="4000" kern="0" dirty="0">
              <a:solidFill>
                <a:srgbClr val="003F72"/>
              </a:solidFill>
              <a:sym typeface="Wingdings" panose="05000000000000000000" pitchFamily="2" charset="2"/>
            </a:endParaRPr>
          </a:p>
          <a:p>
            <a:pPr marL="285750" lvl="0" indent="-285750">
              <a:buFont typeface="Calibri" panose="020F0502020204030204" pitchFamily="34" charset="0"/>
              <a:buChar char="•"/>
            </a:pPr>
            <a:r>
              <a:rPr lang="en-US" sz="4000" kern="0" dirty="0">
                <a:solidFill>
                  <a:srgbClr val="003F72"/>
                </a:solidFill>
                <a:sym typeface="Wingdings" panose="05000000000000000000" pitchFamily="2" charset="2"/>
              </a:rPr>
              <a:t>Be consistent and dependable</a:t>
            </a:r>
          </a:p>
          <a:p>
            <a:pPr marL="285750" lvl="0" indent="-285750">
              <a:buFont typeface="Calibri" panose="020F0502020204030204" pitchFamily="34" charset="0"/>
              <a:buChar char="•"/>
            </a:pPr>
            <a:endParaRPr lang="en-US" sz="4000" kern="0" dirty="0">
              <a:solidFill>
                <a:srgbClr val="003F72"/>
              </a:solidFill>
              <a:sym typeface="Wingdings" panose="05000000000000000000" pitchFamily="2" charset="2"/>
            </a:endParaRPr>
          </a:p>
          <a:p>
            <a:pPr marL="285750" lvl="0" indent="-285750">
              <a:buFont typeface="Calibri" panose="020F0502020204030204" pitchFamily="34" charset="0"/>
              <a:buChar char="•"/>
            </a:pPr>
            <a:r>
              <a:rPr lang="en-US" sz="4000" kern="0" dirty="0">
                <a:solidFill>
                  <a:srgbClr val="003F72"/>
                </a:solidFill>
                <a:sym typeface="Wingdings" panose="05000000000000000000" pitchFamily="2" charset="2"/>
              </a:rPr>
              <a:t>Have FUN</a:t>
            </a:r>
          </a:p>
          <a:p>
            <a:pPr marL="285750" lvl="0" indent="-285750">
              <a:buFont typeface="Calibri" panose="020F0502020204030204" pitchFamily="34" charset="0"/>
              <a:buChar char="•"/>
            </a:pPr>
            <a:endParaRPr lang="en-US" sz="4000" kern="0" dirty="0">
              <a:solidFill>
                <a:srgbClr val="003F72"/>
              </a:solidFill>
              <a:sym typeface="Wingdings" panose="05000000000000000000" pitchFamily="2" charset="2"/>
            </a:endParaRPr>
          </a:p>
          <a:p>
            <a:pPr marL="285750" lvl="0" indent="-285750">
              <a:buFont typeface="Calibri" panose="020F0502020204030204" pitchFamily="34" charset="0"/>
              <a:buChar char="•"/>
            </a:pPr>
            <a:r>
              <a:rPr lang="en-US" sz="4000" kern="0" dirty="0">
                <a:solidFill>
                  <a:srgbClr val="003F72"/>
                </a:solidFill>
                <a:sym typeface="Wingdings" panose="05000000000000000000" pitchFamily="2" charset="2"/>
              </a:rPr>
              <a:t>Attend Outreach Events (optional)</a:t>
            </a:r>
            <a:endParaRPr lang="en-US" sz="4800" kern="0" dirty="0">
              <a:solidFill>
                <a:srgbClr val="003F72"/>
              </a:solidFill>
            </a:endParaRPr>
          </a:p>
        </p:txBody>
      </p:sp>
    </p:spTree>
    <p:extLst>
      <p:ext uri="{BB962C8B-B14F-4D97-AF65-F5344CB8AC3E}">
        <p14:creationId xmlns:p14="http://schemas.microsoft.com/office/powerpoint/2010/main" val="156330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FB637F0-91CB-4F32-BE06-F4BB21879E79}"/>
              </a:ext>
            </a:extLst>
          </p:cNvPr>
          <p:cNvGrpSpPr/>
          <p:nvPr/>
        </p:nvGrpSpPr>
        <p:grpSpPr>
          <a:xfrm>
            <a:off x="-11724" y="0"/>
            <a:ext cx="15556524" cy="1636776"/>
            <a:chOff x="-11724" y="0"/>
            <a:chExt cx="15556524" cy="1636776"/>
          </a:xfrm>
        </p:grpSpPr>
        <p:sp>
          <p:nvSpPr>
            <p:cNvPr id="16" name="Rectangle 15">
              <a:extLst>
                <a:ext uri="{FF2B5EF4-FFF2-40B4-BE49-F238E27FC236}">
                  <a16:creationId xmlns:a16="http://schemas.microsoft.com/office/drawing/2014/main" id="{5C6DD738-F1F4-4DD3-BEAA-CBAD5D02DBE3}"/>
                </a:ext>
              </a:extLst>
            </p:cNvPr>
            <p:cNvSpPr/>
            <p:nvPr/>
          </p:nvSpPr>
          <p:spPr>
            <a:xfrm>
              <a:off x="0" y="0"/>
              <a:ext cx="15544800" cy="1524000"/>
            </a:xfrm>
            <a:prstGeom prst="rect">
              <a:avLst/>
            </a:prstGeom>
            <a:solidFill>
              <a:srgbClr val="003F72"/>
            </a:solidFill>
            <a:ln>
              <a:solidFill>
                <a:srgbClr val="003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9DDD5E1-9315-41BB-AD7D-C10C48D4ADD1}"/>
                </a:ext>
              </a:extLst>
            </p:cNvPr>
            <p:cNvSpPr/>
            <p:nvPr/>
          </p:nvSpPr>
          <p:spPr>
            <a:xfrm>
              <a:off x="-11724" y="1524000"/>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6554893-D82C-4327-A5CA-61374719C813}"/>
                </a:ext>
              </a:extLst>
            </p:cNvPr>
            <p:cNvSpPr/>
            <p:nvPr/>
          </p:nvSpPr>
          <p:spPr>
            <a:xfrm>
              <a:off x="0" y="1600200"/>
              <a:ext cx="15544800" cy="3657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 Placeholder 1"/>
          <p:cNvSpPr>
            <a:spLocks noGrp="1"/>
          </p:cNvSpPr>
          <p:nvPr>
            <p:ph type="body" sz="quarter" idx="10"/>
          </p:nvPr>
        </p:nvSpPr>
        <p:spPr>
          <a:xfrm>
            <a:off x="381000" y="230191"/>
            <a:ext cx="15011400" cy="1631216"/>
          </a:xfrm>
        </p:spPr>
        <p:txBody>
          <a:bodyPr/>
          <a:lstStyle/>
          <a:p>
            <a:pPr algn="ctr"/>
            <a:endParaRPr lang="en-US" sz="4000" dirty="0">
              <a:solidFill>
                <a:schemeClr val="bg1"/>
              </a:solidFill>
            </a:endParaRPr>
          </a:p>
          <a:p>
            <a:pPr algn="ctr"/>
            <a:endParaRPr lang="en-US" dirty="0">
              <a:solidFill>
                <a:schemeClr val="bg1"/>
              </a:solidFill>
            </a:endParaRPr>
          </a:p>
        </p:txBody>
      </p:sp>
      <p:grpSp>
        <p:nvGrpSpPr>
          <p:cNvPr id="12" name="Group 11">
            <a:extLst>
              <a:ext uri="{FF2B5EF4-FFF2-40B4-BE49-F238E27FC236}">
                <a16:creationId xmlns:a16="http://schemas.microsoft.com/office/drawing/2014/main" id="{E36E8F3A-855D-4906-B439-6E3E769E3D7A}"/>
              </a:ext>
            </a:extLst>
          </p:cNvPr>
          <p:cNvGrpSpPr/>
          <p:nvPr/>
        </p:nvGrpSpPr>
        <p:grpSpPr>
          <a:xfrm>
            <a:off x="0" y="8423029"/>
            <a:ext cx="15544800" cy="1711571"/>
            <a:chOff x="0" y="8423029"/>
            <a:chExt cx="15544800" cy="1711571"/>
          </a:xfrm>
        </p:grpSpPr>
        <p:grpSp>
          <p:nvGrpSpPr>
            <p:cNvPr id="11" name="Group 10"/>
            <p:cNvGrpSpPr/>
            <p:nvPr/>
          </p:nvGrpSpPr>
          <p:grpSpPr>
            <a:xfrm>
              <a:off x="0" y="8423029"/>
              <a:ext cx="15544800" cy="1711571"/>
              <a:chOff x="0" y="8423029"/>
              <a:chExt cx="15544800" cy="1711571"/>
            </a:xfrm>
          </p:grpSpPr>
          <p:sp>
            <p:nvSpPr>
              <p:cNvPr id="10" name="Rectangle 9"/>
              <p:cNvSpPr/>
              <p:nvPr/>
            </p:nvSpPr>
            <p:spPr>
              <a:xfrm>
                <a:off x="0" y="9601200"/>
                <a:ext cx="15544800" cy="5334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0" y="8423029"/>
                <a:ext cx="15544800" cy="1118947"/>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 name="Rectangle 8">
              <a:extLst>
                <a:ext uri="{FF2B5EF4-FFF2-40B4-BE49-F238E27FC236}">
                  <a16:creationId xmlns:a16="http://schemas.microsoft.com/office/drawing/2014/main" id="{27114C6A-82F0-428F-ADD3-305559978921}"/>
                </a:ext>
              </a:extLst>
            </p:cNvPr>
            <p:cNvSpPr/>
            <p:nvPr/>
          </p:nvSpPr>
          <p:spPr>
            <a:xfrm>
              <a:off x="0" y="9541976"/>
              <a:ext cx="15544800" cy="592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B73B4775-345D-4E4D-9494-4C4A24E50F8E}"/>
              </a:ext>
            </a:extLst>
          </p:cNvPr>
          <p:cNvSpPr/>
          <p:nvPr/>
        </p:nvSpPr>
        <p:spPr>
          <a:xfrm>
            <a:off x="5698252" y="149196"/>
            <a:ext cx="4124847" cy="1107996"/>
          </a:xfrm>
          <a:prstGeom prst="rect">
            <a:avLst/>
          </a:prstGeom>
        </p:spPr>
        <p:txBody>
          <a:bodyPr wrap="none">
            <a:spAutoFit/>
          </a:bodyPr>
          <a:lstStyle/>
          <a:p>
            <a:r>
              <a:rPr lang="en-US" sz="6600" b="1" kern="0" dirty="0">
                <a:solidFill>
                  <a:prstClr val="white"/>
                </a:solidFill>
                <a:effectLst>
                  <a:outerShdw blurRad="38100" dist="38100" dir="2700000" algn="tl">
                    <a:srgbClr val="000000">
                      <a:alpha val="43137"/>
                    </a:srgbClr>
                  </a:outerShdw>
                </a:effectLst>
                <a:latin typeface="Calibri" panose="020F0502020204030204" pitchFamily="34" charset="0"/>
                <a:ea typeface="+mj-ea"/>
                <a:cs typeface="+mj-cs"/>
              </a:rPr>
              <a:t>Questions?</a:t>
            </a:r>
            <a:endParaRPr lang="en-US" dirty="0"/>
          </a:p>
        </p:txBody>
      </p:sp>
      <p:pic>
        <p:nvPicPr>
          <p:cNvPr id="14" name="Picture 13">
            <a:extLst>
              <a:ext uri="{FF2B5EF4-FFF2-40B4-BE49-F238E27FC236}">
                <a16:creationId xmlns:a16="http://schemas.microsoft.com/office/drawing/2014/main" id="{42DAEA78-2D36-497C-9B30-1D95FBA7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95542"/>
            <a:ext cx="9753600" cy="6486525"/>
          </a:xfrm>
          <a:prstGeom prst="rect">
            <a:avLst/>
          </a:prstGeom>
        </p:spPr>
      </p:pic>
      <p:sp>
        <p:nvSpPr>
          <p:cNvPr id="15" name="Title 1">
            <a:extLst>
              <a:ext uri="{FF2B5EF4-FFF2-40B4-BE49-F238E27FC236}">
                <a16:creationId xmlns:a16="http://schemas.microsoft.com/office/drawing/2014/main" id="{1467E1B9-2808-4652-AF64-94A6CFE813A4}"/>
              </a:ext>
            </a:extLst>
          </p:cNvPr>
          <p:cNvSpPr txBox="1">
            <a:spLocks/>
          </p:cNvSpPr>
          <p:nvPr/>
        </p:nvSpPr>
        <p:spPr>
          <a:xfrm>
            <a:off x="1654676" y="7418804"/>
            <a:ext cx="12747129" cy="1015663"/>
          </a:xfrm>
          <a:prstGeom prst="rect">
            <a:avLst/>
          </a:prstGeom>
        </p:spPr>
        <p:txBody>
          <a:bodyPr wrap="square" lIns="0" tIns="0" rIns="0" bIns="0" anchor="ctr">
            <a:spAutoFit/>
          </a:bodyPr>
          <a:lstStyle>
            <a:lvl1pPr algn="ctr" eaLnBrk="1" hangingPunct="1">
              <a:defRPr sz="6600">
                <a:solidFill>
                  <a:schemeClr val="bg1"/>
                </a:solidFill>
                <a:latin typeface="Calibri" panose="020F0502020204030204" pitchFamily="34" charset="0"/>
                <a:ea typeface="+mj-ea"/>
                <a:cs typeface="+mj-cs"/>
              </a:defRPr>
            </a:lvl1pPr>
          </a:lstStyle>
          <a:p>
            <a:r>
              <a:rPr lang="en-US" b="1" i="1" kern="0" dirty="0">
                <a:effectLst>
                  <a:outerShdw blurRad="38100" dist="38100" dir="2700000" algn="tl">
                    <a:srgbClr val="000000">
                      <a:alpha val="43137"/>
                    </a:srgbClr>
                  </a:outerShdw>
                </a:effectLst>
              </a:rPr>
              <a:t>Help Themselves</a:t>
            </a:r>
          </a:p>
        </p:txBody>
      </p:sp>
      <p:sp>
        <p:nvSpPr>
          <p:cNvPr id="17" name="Title 1">
            <a:extLst>
              <a:ext uri="{FF2B5EF4-FFF2-40B4-BE49-F238E27FC236}">
                <a16:creationId xmlns:a16="http://schemas.microsoft.com/office/drawing/2014/main" id="{80DABA1F-5ED9-4B4B-BCE5-0664B11AED84}"/>
              </a:ext>
            </a:extLst>
          </p:cNvPr>
          <p:cNvSpPr txBox="1">
            <a:spLocks/>
          </p:cNvSpPr>
          <p:nvPr/>
        </p:nvSpPr>
        <p:spPr>
          <a:xfrm>
            <a:off x="1475041" y="1830636"/>
            <a:ext cx="12747129" cy="1015663"/>
          </a:xfrm>
          <a:prstGeom prst="rect">
            <a:avLst/>
          </a:prstGeom>
        </p:spPr>
        <p:txBody>
          <a:bodyPr wrap="square" lIns="0" tIns="0" rIns="0" bIns="0" anchor="ctr">
            <a:spAutoFit/>
          </a:bodyPr>
          <a:lstStyle>
            <a:lvl1pPr algn="ctr" eaLnBrk="1" hangingPunct="1">
              <a:defRPr sz="6600">
                <a:solidFill>
                  <a:schemeClr val="bg1"/>
                </a:solidFill>
                <a:latin typeface="Calibri" panose="020F0502020204030204" pitchFamily="34" charset="0"/>
                <a:ea typeface="+mj-ea"/>
                <a:cs typeface="+mj-cs"/>
              </a:defRPr>
            </a:lvl1pPr>
          </a:lstStyle>
          <a:p>
            <a:r>
              <a:rPr lang="en-US" b="1" i="1" kern="0" dirty="0">
                <a:effectLst>
                  <a:outerShdw blurRad="38100" dist="38100" dir="2700000" algn="tl">
                    <a:srgbClr val="000000">
                      <a:alpha val="43137"/>
                    </a:srgbClr>
                  </a:outerShdw>
                </a:effectLst>
              </a:rPr>
              <a:t>Helping Veteran’s,</a:t>
            </a:r>
          </a:p>
        </p:txBody>
      </p:sp>
    </p:spTree>
    <p:extLst>
      <p:ext uri="{BB962C8B-B14F-4D97-AF65-F5344CB8AC3E}">
        <p14:creationId xmlns:p14="http://schemas.microsoft.com/office/powerpoint/2010/main" val="3589800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Boyer VA Template Apri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_1438_slide">
  <a:themeElements>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CC99"/>
        </a:lt1>
        <a:dk2>
          <a:srgbClr val="000000"/>
        </a:dk2>
        <a:lt2>
          <a:srgbClr val="666666"/>
        </a:lt2>
        <a:accent1>
          <a:srgbClr val="8C8C00"/>
        </a:accent1>
        <a:accent2>
          <a:srgbClr val="707039"/>
        </a:accent2>
        <a:accent3>
          <a:srgbClr val="E2E2CA"/>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99"/>
        </a:lt1>
        <a:dk2>
          <a:srgbClr val="000000"/>
        </a:dk2>
        <a:lt2>
          <a:srgbClr val="666666"/>
        </a:lt2>
        <a:accent1>
          <a:srgbClr val="664B1F"/>
        </a:accent1>
        <a:accent2>
          <a:srgbClr val="494080"/>
        </a:accent2>
        <a:accent3>
          <a:srgbClr val="E2E2CA"/>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99"/>
        </a:lt1>
        <a:dk2>
          <a:srgbClr val="000000"/>
        </a:dk2>
        <a:lt2>
          <a:srgbClr val="666666"/>
        </a:lt2>
        <a:accent1>
          <a:srgbClr val="595918"/>
        </a:accent1>
        <a:accent2>
          <a:srgbClr val="1F5566"/>
        </a:accent2>
        <a:accent3>
          <a:srgbClr val="E2E2CA"/>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8C00"/>
        </a:accent1>
        <a:accent2>
          <a:srgbClr val="707039"/>
        </a:accent2>
        <a:accent3>
          <a:srgbClr val="FFFFFF"/>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F660A"/>
        </a:accent1>
        <a:accent2>
          <a:srgbClr val="594B12"/>
        </a:accent2>
        <a:accent3>
          <a:srgbClr val="FFFFFF"/>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664B1F"/>
        </a:accent1>
        <a:accent2>
          <a:srgbClr val="494080"/>
        </a:accent2>
        <a:accent3>
          <a:srgbClr val="FFFFFF"/>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95918"/>
        </a:accent1>
        <a:accent2>
          <a:srgbClr val="1F5566"/>
        </a:accent2>
        <a:accent3>
          <a:srgbClr val="FFFFFF"/>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Boyer VA Template April 2015</Template>
  <TotalTime>66926</TotalTime>
  <Words>895</Words>
  <Application>Microsoft Office PowerPoint</Application>
  <PresentationFormat>Custom</PresentationFormat>
  <Paragraphs>121</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Boyer VA Template April 2015</vt:lpstr>
      <vt:lpstr>ind_1438_slide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Boyer, Douglas A.</dc:creator>
  <cp:lastModifiedBy>Dr. D. A. La Pointe</cp:lastModifiedBy>
  <cp:revision>1695</cp:revision>
  <cp:lastPrinted>2019-01-23T20:58:51Z</cp:lastPrinted>
  <dcterms:created xsi:type="dcterms:W3CDTF">2015-07-07T15:00:01Z</dcterms:created>
  <dcterms:modified xsi:type="dcterms:W3CDTF">2019-07-23T18:06:36Z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2012-05-02T00:00:00Z</vt:filetime>
  </property>
  <property fmtid="{D5CDD505-2E9C-101B-9397-08002B2CF9AE}" pid="3" name="LastSaved">
    <vt:filetime>2013-09-11T00:00:00Z</vt:filetime>
  </property>
</Properties>
</file>