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71" r:id="rId9"/>
    <p:sldId id="272" r:id="rId10"/>
    <p:sldId id="263" r:id="rId11"/>
    <p:sldId id="264" r:id="rId12"/>
    <p:sldId id="265" r:id="rId13"/>
    <p:sldId id="266" r:id="rId14"/>
    <p:sldId id="267" r:id="rId15"/>
    <p:sldId id="268" r:id="rId16"/>
    <p:sldId id="275" r:id="rId17"/>
    <p:sldId id="269" r:id="rId18"/>
    <p:sldId id="270" r:id="rId19"/>
    <p:sldId id="276"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ey Kozel" userId="79191231d35f7ca1" providerId="LiveId" clId="{4A89D7F7-4DB4-411F-B2DD-CA8FFEF74F25}"/>
    <pc:docChg chg="custSel addSld delSld modSld">
      <pc:chgData name="Shelley Kozel" userId="79191231d35f7ca1" providerId="LiveId" clId="{4A89D7F7-4DB4-411F-B2DD-CA8FFEF74F25}" dt="2022-07-13T16:54:25.499" v="1772" actId="20577"/>
      <pc:docMkLst>
        <pc:docMk/>
      </pc:docMkLst>
      <pc:sldChg chg="modSp mod">
        <pc:chgData name="Shelley Kozel" userId="79191231d35f7ca1" providerId="LiveId" clId="{4A89D7F7-4DB4-411F-B2DD-CA8FFEF74F25}" dt="2022-07-13T16:54:25.499" v="1772" actId="20577"/>
        <pc:sldMkLst>
          <pc:docMk/>
          <pc:sldMk cId="1233871880" sldId="256"/>
        </pc:sldMkLst>
        <pc:spChg chg="mod">
          <ac:chgData name="Shelley Kozel" userId="79191231d35f7ca1" providerId="LiveId" clId="{4A89D7F7-4DB4-411F-B2DD-CA8FFEF74F25}" dt="2022-07-13T16:54:25.499" v="1772" actId="20577"/>
          <ac:spMkLst>
            <pc:docMk/>
            <pc:sldMk cId="1233871880" sldId="256"/>
            <ac:spMk id="3" creationId="{CC881CA8-997E-CA31-B94C-296613C656E4}"/>
          </ac:spMkLst>
        </pc:spChg>
      </pc:sldChg>
      <pc:sldChg chg="modSp mod">
        <pc:chgData name="Shelley Kozel" userId="79191231d35f7ca1" providerId="LiveId" clId="{4A89D7F7-4DB4-411F-B2DD-CA8FFEF74F25}" dt="2022-07-13T02:17:00.029" v="1237" actId="115"/>
        <pc:sldMkLst>
          <pc:docMk/>
          <pc:sldMk cId="2850478089" sldId="257"/>
        </pc:sldMkLst>
        <pc:spChg chg="mod">
          <ac:chgData name="Shelley Kozel" userId="79191231d35f7ca1" providerId="LiveId" clId="{4A89D7F7-4DB4-411F-B2DD-CA8FFEF74F25}" dt="2022-07-09T16:35:36.243" v="448" actId="20577"/>
          <ac:spMkLst>
            <pc:docMk/>
            <pc:sldMk cId="2850478089" sldId="257"/>
            <ac:spMk id="2" creationId="{2A6214F5-4E9F-BB74-4D24-1A421188332A}"/>
          </ac:spMkLst>
        </pc:spChg>
        <pc:spChg chg="mod">
          <ac:chgData name="Shelley Kozel" userId="79191231d35f7ca1" providerId="LiveId" clId="{4A89D7F7-4DB4-411F-B2DD-CA8FFEF74F25}" dt="2022-07-13T02:17:00.029" v="1237" actId="115"/>
          <ac:spMkLst>
            <pc:docMk/>
            <pc:sldMk cId="2850478089" sldId="257"/>
            <ac:spMk id="3" creationId="{A68C93E7-BD7F-7B4D-8E9D-DECE2A279E69}"/>
          </ac:spMkLst>
        </pc:spChg>
      </pc:sldChg>
      <pc:sldChg chg="modSp mod">
        <pc:chgData name="Shelley Kozel" userId="79191231d35f7ca1" providerId="LiveId" clId="{4A89D7F7-4DB4-411F-B2DD-CA8FFEF74F25}" dt="2022-07-10T16:44:17.619" v="1231" actId="115"/>
        <pc:sldMkLst>
          <pc:docMk/>
          <pc:sldMk cId="1018530808" sldId="260"/>
        </pc:sldMkLst>
        <pc:spChg chg="mod">
          <ac:chgData name="Shelley Kozel" userId="79191231d35f7ca1" providerId="LiveId" clId="{4A89D7F7-4DB4-411F-B2DD-CA8FFEF74F25}" dt="2022-07-10T16:44:17.619" v="1231" actId="115"/>
          <ac:spMkLst>
            <pc:docMk/>
            <pc:sldMk cId="1018530808" sldId="260"/>
            <ac:spMk id="3" creationId="{314AFA91-B263-E257-1B24-F508395A6F89}"/>
          </ac:spMkLst>
        </pc:spChg>
      </pc:sldChg>
      <pc:sldChg chg="modSp mod">
        <pc:chgData name="Shelley Kozel" userId="79191231d35f7ca1" providerId="LiveId" clId="{4A89D7F7-4DB4-411F-B2DD-CA8FFEF74F25}" dt="2022-07-13T02:18:23.905" v="1251" actId="20577"/>
        <pc:sldMkLst>
          <pc:docMk/>
          <pc:sldMk cId="3179904843" sldId="261"/>
        </pc:sldMkLst>
        <pc:spChg chg="mod">
          <ac:chgData name="Shelley Kozel" userId="79191231d35f7ca1" providerId="LiveId" clId="{4A89D7F7-4DB4-411F-B2DD-CA8FFEF74F25}" dt="2022-07-10T16:26:08.529" v="519" actId="20577"/>
          <ac:spMkLst>
            <pc:docMk/>
            <pc:sldMk cId="3179904843" sldId="261"/>
            <ac:spMk id="2" creationId="{9EF337EB-AF23-C25E-748D-99EFBC091493}"/>
          </ac:spMkLst>
        </pc:spChg>
        <pc:spChg chg="mod">
          <ac:chgData name="Shelley Kozel" userId="79191231d35f7ca1" providerId="LiveId" clId="{4A89D7F7-4DB4-411F-B2DD-CA8FFEF74F25}" dt="2022-07-13T02:18:23.905" v="1251" actId="20577"/>
          <ac:spMkLst>
            <pc:docMk/>
            <pc:sldMk cId="3179904843" sldId="261"/>
            <ac:spMk id="3" creationId="{BC903758-B9F8-7364-48B3-B541BC5D45B7}"/>
          </ac:spMkLst>
        </pc:spChg>
      </pc:sldChg>
      <pc:sldChg chg="modSp mod">
        <pc:chgData name="Shelley Kozel" userId="79191231d35f7ca1" providerId="LiveId" clId="{4A89D7F7-4DB4-411F-B2DD-CA8FFEF74F25}" dt="2022-07-13T02:20:49.441" v="1288" actId="207"/>
        <pc:sldMkLst>
          <pc:docMk/>
          <pc:sldMk cId="2404551608" sldId="262"/>
        </pc:sldMkLst>
        <pc:spChg chg="mod">
          <ac:chgData name="Shelley Kozel" userId="79191231d35f7ca1" providerId="LiveId" clId="{4A89D7F7-4DB4-411F-B2DD-CA8FFEF74F25}" dt="2022-07-13T02:20:49.441" v="1288" actId="207"/>
          <ac:spMkLst>
            <pc:docMk/>
            <pc:sldMk cId="2404551608" sldId="262"/>
            <ac:spMk id="3" creationId="{B7A7C3D2-58CC-FD7B-C7E3-8394B72F8778}"/>
          </ac:spMkLst>
        </pc:spChg>
      </pc:sldChg>
      <pc:sldChg chg="modSp mod">
        <pc:chgData name="Shelley Kozel" userId="79191231d35f7ca1" providerId="LiveId" clId="{4A89D7F7-4DB4-411F-B2DD-CA8FFEF74F25}" dt="2022-07-10T16:35:56.133" v="1082" actId="207"/>
        <pc:sldMkLst>
          <pc:docMk/>
          <pc:sldMk cId="1883660426" sldId="263"/>
        </pc:sldMkLst>
        <pc:spChg chg="mod">
          <ac:chgData name="Shelley Kozel" userId="79191231d35f7ca1" providerId="LiveId" clId="{4A89D7F7-4DB4-411F-B2DD-CA8FFEF74F25}" dt="2022-07-10T16:35:56.133" v="1082" actId="207"/>
          <ac:spMkLst>
            <pc:docMk/>
            <pc:sldMk cId="1883660426" sldId="263"/>
            <ac:spMk id="3" creationId="{87C70F9D-A098-AD0A-580F-789943E30656}"/>
          </ac:spMkLst>
        </pc:spChg>
      </pc:sldChg>
      <pc:sldChg chg="modSp mod">
        <pc:chgData name="Shelley Kozel" userId="79191231d35f7ca1" providerId="LiveId" clId="{4A89D7F7-4DB4-411F-B2DD-CA8FFEF74F25}" dt="2022-07-10T16:36:24.225" v="1084" actId="207"/>
        <pc:sldMkLst>
          <pc:docMk/>
          <pc:sldMk cId="1932498833" sldId="264"/>
        </pc:sldMkLst>
        <pc:spChg chg="mod">
          <ac:chgData name="Shelley Kozel" userId="79191231d35f7ca1" providerId="LiveId" clId="{4A89D7F7-4DB4-411F-B2DD-CA8FFEF74F25}" dt="2022-07-10T16:36:24.225" v="1084" actId="207"/>
          <ac:spMkLst>
            <pc:docMk/>
            <pc:sldMk cId="1932498833" sldId="264"/>
            <ac:spMk id="3" creationId="{752536D7-C94C-D8BB-1BFA-B7587495B2D4}"/>
          </ac:spMkLst>
        </pc:spChg>
      </pc:sldChg>
      <pc:sldChg chg="modSp mod">
        <pc:chgData name="Shelley Kozel" userId="79191231d35f7ca1" providerId="LiveId" clId="{4A89D7F7-4DB4-411F-B2DD-CA8FFEF74F25}" dt="2022-07-13T02:25:24.519" v="1469" actId="207"/>
        <pc:sldMkLst>
          <pc:docMk/>
          <pc:sldMk cId="3531599109" sldId="268"/>
        </pc:sldMkLst>
        <pc:spChg chg="mod">
          <ac:chgData name="Shelley Kozel" userId="79191231d35f7ca1" providerId="LiveId" clId="{4A89D7F7-4DB4-411F-B2DD-CA8FFEF74F25}" dt="2022-07-13T02:25:24.519" v="1469" actId="207"/>
          <ac:spMkLst>
            <pc:docMk/>
            <pc:sldMk cId="3531599109" sldId="268"/>
            <ac:spMk id="3" creationId="{723FE33C-7BF9-554C-D07A-587A8383F1D3}"/>
          </ac:spMkLst>
        </pc:spChg>
      </pc:sldChg>
      <pc:sldChg chg="modSp del mod">
        <pc:chgData name="Shelley Kozel" userId="79191231d35f7ca1" providerId="LiveId" clId="{4A89D7F7-4DB4-411F-B2DD-CA8FFEF74F25}" dt="2022-07-10T16:34:54.176" v="1034" actId="47"/>
        <pc:sldMkLst>
          <pc:docMk/>
          <pc:sldMk cId="3419817786" sldId="273"/>
        </pc:sldMkLst>
        <pc:spChg chg="mod">
          <ac:chgData name="Shelley Kozel" userId="79191231d35f7ca1" providerId="LiveId" clId="{4A89D7F7-4DB4-411F-B2DD-CA8FFEF74F25}" dt="2022-07-10T16:28:57.015" v="702" actId="20577"/>
          <ac:spMkLst>
            <pc:docMk/>
            <pc:sldMk cId="3419817786" sldId="273"/>
            <ac:spMk id="2" creationId="{FBF61ED6-5A68-6F57-E4A4-771DD00D5845}"/>
          </ac:spMkLst>
        </pc:spChg>
        <pc:spChg chg="mod">
          <ac:chgData name="Shelley Kozel" userId="79191231d35f7ca1" providerId="LiveId" clId="{4A89D7F7-4DB4-411F-B2DD-CA8FFEF74F25}" dt="2022-07-10T16:29:44.498" v="844" actId="5793"/>
          <ac:spMkLst>
            <pc:docMk/>
            <pc:sldMk cId="3419817786" sldId="273"/>
            <ac:spMk id="3" creationId="{2086BFB8-2AAB-D532-40A0-904FE8F0D27B}"/>
          </ac:spMkLst>
        </pc:spChg>
      </pc:sldChg>
      <pc:sldChg chg="modSp new mod">
        <pc:chgData name="Shelley Kozel" userId="79191231d35f7ca1" providerId="LiveId" clId="{4A89D7F7-4DB4-411F-B2DD-CA8FFEF74F25}" dt="2022-07-10T16:42:59.110" v="1226" actId="20577"/>
        <pc:sldMkLst>
          <pc:docMk/>
          <pc:sldMk cId="3454136649" sldId="274"/>
        </pc:sldMkLst>
        <pc:spChg chg="mod">
          <ac:chgData name="Shelley Kozel" userId="79191231d35f7ca1" providerId="LiveId" clId="{4A89D7F7-4DB4-411F-B2DD-CA8FFEF74F25}" dt="2022-07-09T16:14:07.624" v="25" actId="20577"/>
          <ac:spMkLst>
            <pc:docMk/>
            <pc:sldMk cId="3454136649" sldId="274"/>
            <ac:spMk id="2" creationId="{A370B0F2-70A1-B4B6-1518-80126D6905E0}"/>
          </ac:spMkLst>
        </pc:spChg>
        <pc:spChg chg="mod">
          <ac:chgData name="Shelley Kozel" userId="79191231d35f7ca1" providerId="LiveId" clId="{4A89D7F7-4DB4-411F-B2DD-CA8FFEF74F25}" dt="2022-07-10T16:42:59.110" v="1226" actId="20577"/>
          <ac:spMkLst>
            <pc:docMk/>
            <pc:sldMk cId="3454136649" sldId="274"/>
            <ac:spMk id="3" creationId="{AE2AC5F7-DAF8-3248-0EEF-0E933219582D}"/>
          </ac:spMkLst>
        </pc:spChg>
      </pc:sldChg>
      <pc:sldChg chg="modSp new mod">
        <pc:chgData name="Shelley Kozel" userId="79191231d35f7ca1" providerId="LiveId" clId="{4A89D7F7-4DB4-411F-B2DD-CA8FFEF74F25}" dt="2022-07-13T02:26:19.176" v="1473" actId="20577"/>
        <pc:sldMkLst>
          <pc:docMk/>
          <pc:sldMk cId="323331281" sldId="275"/>
        </pc:sldMkLst>
        <pc:spChg chg="mod">
          <ac:chgData name="Shelley Kozel" userId="79191231d35f7ca1" providerId="LiveId" clId="{4A89D7F7-4DB4-411F-B2DD-CA8FFEF74F25}" dt="2022-07-10T16:41:30.374" v="1085" actId="20577"/>
          <ac:spMkLst>
            <pc:docMk/>
            <pc:sldMk cId="323331281" sldId="275"/>
            <ac:spMk id="2" creationId="{3310556F-D676-9C4F-6A65-961A58885B3E}"/>
          </ac:spMkLst>
        </pc:spChg>
        <pc:spChg chg="mod">
          <ac:chgData name="Shelley Kozel" userId="79191231d35f7ca1" providerId="LiveId" clId="{4A89D7F7-4DB4-411F-B2DD-CA8FFEF74F25}" dt="2022-07-13T02:26:19.176" v="1473" actId="20577"/>
          <ac:spMkLst>
            <pc:docMk/>
            <pc:sldMk cId="323331281" sldId="275"/>
            <ac:spMk id="3" creationId="{71FBE173-0E2E-43B1-5EE0-8E717BE7F85B}"/>
          </ac:spMkLst>
        </pc:spChg>
      </pc:sldChg>
      <pc:sldChg chg="modSp new del mod">
        <pc:chgData name="Shelley Kozel" userId="79191231d35f7ca1" providerId="LiveId" clId="{4A89D7F7-4DB4-411F-B2DD-CA8FFEF74F25}" dt="2022-07-09T16:34:53.015" v="426" actId="47"/>
        <pc:sldMkLst>
          <pc:docMk/>
          <pc:sldMk cId="39467461" sldId="276"/>
        </pc:sldMkLst>
        <pc:spChg chg="mod">
          <ac:chgData name="Shelley Kozel" userId="79191231d35f7ca1" providerId="LiveId" clId="{4A89D7F7-4DB4-411F-B2DD-CA8FFEF74F25}" dt="2022-07-09T16:24:49.732" v="396" actId="20577"/>
          <ac:spMkLst>
            <pc:docMk/>
            <pc:sldMk cId="39467461" sldId="276"/>
            <ac:spMk id="2" creationId="{B2615E57-4CFD-482A-E5FF-7E3C3DDD2936}"/>
          </ac:spMkLst>
        </pc:spChg>
        <pc:spChg chg="mod">
          <ac:chgData name="Shelley Kozel" userId="79191231d35f7ca1" providerId="LiveId" clId="{4A89D7F7-4DB4-411F-B2DD-CA8FFEF74F25}" dt="2022-07-09T16:26:09.734" v="425" actId="20577"/>
          <ac:spMkLst>
            <pc:docMk/>
            <pc:sldMk cId="39467461" sldId="276"/>
            <ac:spMk id="3" creationId="{53FE20AE-C0C4-1E88-81B1-626D1ECD823E}"/>
          </ac:spMkLst>
        </pc:spChg>
      </pc:sldChg>
      <pc:sldChg chg="modSp new mod">
        <pc:chgData name="Shelley Kozel" userId="79191231d35f7ca1" providerId="LiveId" clId="{4A89D7F7-4DB4-411F-B2DD-CA8FFEF74F25}" dt="2022-07-13T02:33:06.638" v="1763" actId="113"/>
        <pc:sldMkLst>
          <pc:docMk/>
          <pc:sldMk cId="928160787" sldId="276"/>
        </pc:sldMkLst>
        <pc:spChg chg="mod">
          <ac:chgData name="Shelley Kozel" userId="79191231d35f7ca1" providerId="LiveId" clId="{4A89D7F7-4DB4-411F-B2DD-CA8FFEF74F25}" dt="2022-07-13T02:30:41.040" v="1509" actId="20577"/>
          <ac:spMkLst>
            <pc:docMk/>
            <pc:sldMk cId="928160787" sldId="276"/>
            <ac:spMk id="2" creationId="{DDC38B4B-1C86-3E76-910C-ADA30E5B82E2}"/>
          </ac:spMkLst>
        </pc:spChg>
        <pc:spChg chg="mod">
          <ac:chgData name="Shelley Kozel" userId="79191231d35f7ca1" providerId="LiveId" clId="{4A89D7F7-4DB4-411F-B2DD-CA8FFEF74F25}" dt="2022-07-13T02:33:06.638" v="1763" actId="113"/>
          <ac:spMkLst>
            <pc:docMk/>
            <pc:sldMk cId="928160787" sldId="276"/>
            <ac:spMk id="3" creationId="{C1C01F75-03F1-B0CE-B38F-92443E20BEF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0B3D-9D86-0CD8-1740-479F5E2508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2C0E08-4ABF-C592-95EE-975EBE3EC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013667-C733-F5B4-281C-8071FA6D13EB}"/>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5" name="Footer Placeholder 4">
            <a:extLst>
              <a:ext uri="{FF2B5EF4-FFF2-40B4-BE49-F238E27FC236}">
                <a16:creationId xmlns:a16="http://schemas.microsoft.com/office/drawing/2014/main" id="{94EDACF7-317C-4B09-1FAE-FD18939EE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59AFE-97BE-FB96-1490-5479B070B51B}"/>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195746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62A2-0F0C-88CF-C806-1AC33EEBD9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F6C256-3D6C-4EE5-37B7-ED99880804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8CB3C-7B50-CC56-9AE6-D599CD42655B}"/>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5" name="Footer Placeholder 4">
            <a:extLst>
              <a:ext uri="{FF2B5EF4-FFF2-40B4-BE49-F238E27FC236}">
                <a16:creationId xmlns:a16="http://schemas.microsoft.com/office/drawing/2014/main" id="{C15D0A17-5C5B-9789-5D7E-316710666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C667EC-85DC-BDB2-DC8A-5713B7515A68}"/>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115950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D85A13-B337-BC1D-A3B4-C629BAC18C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6F491F-8D30-5EBA-A35B-9C8B7E5557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3466F1-F7D3-CF31-5F9E-4CD1EF486E71}"/>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5" name="Footer Placeholder 4">
            <a:extLst>
              <a:ext uri="{FF2B5EF4-FFF2-40B4-BE49-F238E27FC236}">
                <a16:creationId xmlns:a16="http://schemas.microsoft.com/office/drawing/2014/main" id="{9D93FBCB-0B60-32BC-6656-69176CCDA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FEA73-2E9C-C4E2-6EDE-C35007CDCE55}"/>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96805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23F6D-93F1-A9D3-2D25-DBD5FB047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194156-8891-B830-5007-F00A4D58BC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A1C07-D260-E604-4DFD-63BBB2C492BD}"/>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5" name="Footer Placeholder 4">
            <a:extLst>
              <a:ext uri="{FF2B5EF4-FFF2-40B4-BE49-F238E27FC236}">
                <a16:creationId xmlns:a16="http://schemas.microsoft.com/office/drawing/2014/main" id="{A51554DA-B06B-B304-FA0E-EF05B1057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21904-CB07-F038-CAFD-140060AFA818}"/>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231133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2346-77F1-28D2-210A-F69B58220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3F3387-AE65-761B-2CA9-7C3F9DB480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72EDD4-8257-5326-2A83-599042D54F2E}"/>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5" name="Footer Placeholder 4">
            <a:extLst>
              <a:ext uri="{FF2B5EF4-FFF2-40B4-BE49-F238E27FC236}">
                <a16:creationId xmlns:a16="http://schemas.microsoft.com/office/drawing/2014/main" id="{530BD1BC-E3D1-852C-84D7-2A8B3A889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1CA40-8B2A-E2F6-EF4E-4035533587EE}"/>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31482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7BCD1-1C3D-CD8D-75FF-FE9FB04F34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1AB49-C8C1-D17D-AA0F-C596DB11A2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FA30A-B2B4-BC0A-5816-D22F909AA3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035949-DE96-1DD2-DA3C-B76237592A37}"/>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6" name="Footer Placeholder 5">
            <a:extLst>
              <a:ext uri="{FF2B5EF4-FFF2-40B4-BE49-F238E27FC236}">
                <a16:creationId xmlns:a16="http://schemas.microsoft.com/office/drawing/2014/main" id="{6DEF4607-D816-5153-6001-F952F0A79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5A8631-F9E6-97A4-43CD-E7B49D58227F}"/>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238107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0E032-EAD1-B911-A1EC-D4E6A4179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8B19B9-8C76-80D0-0243-FE71AD0A83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1D985E-ECEB-0F5E-B76F-C2849E1300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9DA50B-2533-5D54-2A0A-F8D43828C9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7AB251-6B7D-E11B-785C-F86B34F65C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D61533-A312-4C81-26FE-CBB0F1B38CBC}"/>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8" name="Footer Placeholder 7">
            <a:extLst>
              <a:ext uri="{FF2B5EF4-FFF2-40B4-BE49-F238E27FC236}">
                <a16:creationId xmlns:a16="http://schemas.microsoft.com/office/drawing/2014/main" id="{8A451A3A-9991-F9F3-46C3-4ADC3878E2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97B1ED-3D33-D27B-BC32-BBB9583D2168}"/>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238426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108C-C496-8B37-2C4A-58621002A8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82F42D-370A-EF50-D3E9-64B6173C5070}"/>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4" name="Footer Placeholder 3">
            <a:extLst>
              <a:ext uri="{FF2B5EF4-FFF2-40B4-BE49-F238E27FC236}">
                <a16:creationId xmlns:a16="http://schemas.microsoft.com/office/drawing/2014/main" id="{A70CBD48-C3B2-4AD4-209F-4D0594695D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F106D1-5E4C-A32A-2901-335B271BBF89}"/>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203387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84C447-672A-7E73-1CDB-609C7BDE7949}"/>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3" name="Footer Placeholder 2">
            <a:extLst>
              <a:ext uri="{FF2B5EF4-FFF2-40B4-BE49-F238E27FC236}">
                <a16:creationId xmlns:a16="http://schemas.microsoft.com/office/drawing/2014/main" id="{D6DEE1ED-EDBE-1A02-81AA-D6FB7A20AA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CEBFD-944B-46D7-EB96-632CAFEB40C8}"/>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110281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48478-8301-01C1-6742-2EB246D7D4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101746-7645-CF31-B215-EC615CB1F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892BA1-87ED-E616-DF68-2FAAB0AE5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378F7E-B1A3-7E81-98B3-DE370134E939}"/>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6" name="Footer Placeholder 5">
            <a:extLst>
              <a:ext uri="{FF2B5EF4-FFF2-40B4-BE49-F238E27FC236}">
                <a16:creationId xmlns:a16="http://schemas.microsoft.com/office/drawing/2014/main" id="{1D2BC1C2-5576-DE82-FABC-DF4C3FEBA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904F3D-3D36-E541-C016-29D1C7104A5C}"/>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22760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DD00-52B5-979D-E2E5-ACCC6242CA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C0F436-808E-0D28-B739-85619C8A94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2FAD02-513E-634C-C64B-D77975060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50F3C-6921-5337-217B-EC2192DC393E}"/>
              </a:ext>
            </a:extLst>
          </p:cNvPr>
          <p:cNvSpPr>
            <a:spLocks noGrp="1"/>
          </p:cNvSpPr>
          <p:nvPr>
            <p:ph type="dt" sz="half" idx="10"/>
          </p:nvPr>
        </p:nvSpPr>
        <p:spPr/>
        <p:txBody>
          <a:bodyPr/>
          <a:lstStyle/>
          <a:p>
            <a:fld id="{58DF7071-5787-49A4-9ECA-D5E420DD3CB9}" type="datetimeFigureOut">
              <a:rPr lang="en-US" smtClean="0"/>
              <a:t>7/13/2022</a:t>
            </a:fld>
            <a:endParaRPr lang="en-US"/>
          </a:p>
        </p:txBody>
      </p:sp>
      <p:sp>
        <p:nvSpPr>
          <p:cNvPr id="6" name="Footer Placeholder 5">
            <a:extLst>
              <a:ext uri="{FF2B5EF4-FFF2-40B4-BE49-F238E27FC236}">
                <a16:creationId xmlns:a16="http://schemas.microsoft.com/office/drawing/2014/main" id="{C93CA1CB-8F26-BEF0-86A4-0329362C3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B7CF32-B70A-601F-9316-E752F2B5CF98}"/>
              </a:ext>
            </a:extLst>
          </p:cNvPr>
          <p:cNvSpPr>
            <a:spLocks noGrp="1"/>
          </p:cNvSpPr>
          <p:nvPr>
            <p:ph type="sldNum" sz="quarter" idx="12"/>
          </p:nvPr>
        </p:nvSpPr>
        <p:spPr/>
        <p:txBody>
          <a:bodyPr/>
          <a:lstStyle/>
          <a:p>
            <a:fld id="{E557ED82-89B9-45B9-AAAC-4452E0BDCB12}" type="slidenum">
              <a:rPr lang="en-US" smtClean="0"/>
              <a:t>‹#›</a:t>
            </a:fld>
            <a:endParaRPr lang="en-US"/>
          </a:p>
        </p:txBody>
      </p:sp>
    </p:spTree>
    <p:extLst>
      <p:ext uri="{BB962C8B-B14F-4D97-AF65-F5344CB8AC3E}">
        <p14:creationId xmlns:p14="http://schemas.microsoft.com/office/powerpoint/2010/main" val="416306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5AD4E-5082-85DC-3C36-30609BA67F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BD43FB-E682-C686-7187-7D2F3F41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C7F0D-23C6-1BA1-5F4B-F540B1DDC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F7071-5787-49A4-9ECA-D5E420DD3CB9}" type="datetimeFigureOut">
              <a:rPr lang="en-US" smtClean="0"/>
              <a:t>7/13/2022</a:t>
            </a:fld>
            <a:endParaRPr lang="en-US"/>
          </a:p>
        </p:txBody>
      </p:sp>
      <p:sp>
        <p:nvSpPr>
          <p:cNvPr id="5" name="Footer Placeholder 4">
            <a:extLst>
              <a:ext uri="{FF2B5EF4-FFF2-40B4-BE49-F238E27FC236}">
                <a16:creationId xmlns:a16="http://schemas.microsoft.com/office/drawing/2014/main" id="{54A7CBB9-77EC-555B-1DCA-06A8E9AEF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79C539-3C57-909C-6357-46171F73F4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7ED82-89B9-45B9-AAAC-4452E0BDCB12}" type="slidenum">
              <a:rPr lang="en-US" smtClean="0"/>
              <a:t>‹#›</a:t>
            </a:fld>
            <a:endParaRPr lang="en-US"/>
          </a:p>
        </p:txBody>
      </p:sp>
    </p:spTree>
    <p:extLst>
      <p:ext uri="{BB962C8B-B14F-4D97-AF65-F5344CB8AC3E}">
        <p14:creationId xmlns:p14="http://schemas.microsoft.com/office/powerpoint/2010/main" val="83220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ongress.gov/bill/117th-congress/house-bill/3967/te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9B9C-8605-AB46-37B9-E7BD4075C472}"/>
              </a:ext>
            </a:extLst>
          </p:cNvPr>
          <p:cNvSpPr>
            <a:spLocks noGrp="1"/>
          </p:cNvSpPr>
          <p:nvPr>
            <p:ph type="ctrTitle"/>
          </p:nvPr>
        </p:nvSpPr>
        <p:spPr/>
        <p:txBody>
          <a:bodyPr>
            <a:normAutofit fontScale="90000"/>
          </a:bodyPr>
          <a:lstStyle/>
          <a:p>
            <a:r>
              <a:rPr lang="en-US" b="0" i="0" dirty="0">
                <a:solidFill>
                  <a:srgbClr val="222222"/>
                </a:solidFill>
                <a:effectLst/>
                <a:latin typeface="Arial" panose="020B0604020202020204" pitchFamily="34" charset="0"/>
              </a:rPr>
              <a:t>Sergeant First Class Heath Robinson Honoring Our PACT Act </a:t>
            </a:r>
            <a:endParaRPr lang="en-US" dirty="0"/>
          </a:p>
        </p:txBody>
      </p:sp>
      <p:sp>
        <p:nvSpPr>
          <p:cNvPr id="3" name="Subtitle 2">
            <a:extLst>
              <a:ext uri="{FF2B5EF4-FFF2-40B4-BE49-F238E27FC236}">
                <a16:creationId xmlns:a16="http://schemas.microsoft.com/office/drawing/2014/main" id="{CC881CA8-997E-CA31-B94C-296613C656E4}"/>
              </a:ext>
            </a:extLst>
          </p:cNvPr>
          <p:cNvSpPr>
            <a:spLocks noGrp="1"/>
          </p:cNvSpPr>
          <p:nvPr>
            <p:ph type="subTitle" idx="1"/>
          </p:nvPr>
        </p:nvSpPr>
        <p:spPr/>
        <p:txBody>
          <a:bodyPr/>
          <a:lstStyle/>
          <a:p>
            <a:r>
              <a:rPr lang="en-US"/>
              <a:t>Bob Kozel</a:t>
            </a:r>
            <a:endParaRPr lang="en-US" dirty="0"/>
          </a:p>
        </p:txBody>
      </p:sp>
    </p:spTree>
    <p:extLst>
      <p:ext uri="{BB962C8B-B14F-4D97-AF65-F5344CB8AC3E}">
        <p14:creationId xmlns:p14="http://schemas.microsoft.com/office/powerpoint/2010/main" val="123387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91DA-9B04-640B-CF36-89B802B25DDE}"/>
              </a:ext>
            </a:extLst>
          </p:cNvPr>
          <p:cNvSpPr>
            <a:spLocks noGrp="1"/>
          </p:cNvSpPr>
          <p:nvPr>
            <p:ph type="title"/>
          </p:nvPr>
        </p:nvSpPr>
        <p:spPr/>
        <p:txBody>
          <a:bodyPr/>
          <a:lstStyle/>
          <a:p>
            <a:r>
              <a:rPr lang="en-US" dirty="0"/>
              <a:t>Camp Lejeune Drinking Water Exposure</a:t>
            </a:r>
          </a:p>
        </p:txBody>
      </p:sp>
      <p:sp>
        <p:nvSpPr>
          <p:cNvPr id="3" name="Content Placeholder 2">
            <a:extLst>
              <a:ext uri="{FF2B5EF4-FFF2-40B4-BE49-F238E27FC236}">
                <a16:creationId xmlns:a16="http://schemas.microsoft.com/office/drawing/2014/main" id="{87C70F9D-A098-AD0A-580F-789943E30656}"/>
              </a:ext>
            </a:extLst>
          </p:cNvPr>
          <p:cNvSpPr>
            <a:spLocks noGrp="1"/>
          </p:cNvSpPr>
          <p:nvPr>
            <p:ph idx="1"/>
          </p:nvPr>
        </p:nvSpPr>
        <p:spPr/>
        <p:txBody>
          <a:bodyPr>
            <a:normAutofit fontScale="92500" lnSpcReduction="20000"/>
          </a:bodyPr>
          <a:lstStyle/>
          <a:p>
            <a:pPr marL="0" indent="0">
              <a:buNone/>
            </a:pPr>
            <a:r>
              <a:rPr lang="en-US" dirty="0"/>
              <a:t>No new Presumptive conditions were added</a:t>
            </a:r>
          </a:p>
          <a:p>
            <a:pPr marL="0" indent="0">
              <a:buNone/>
            </a:pPr>
            <a:endParaRPr lang="en-US" dirty="0"/>
          </a:p>
          <a:p>
            <a:pPr marL="0" indent="0">
              <a:buNone/>
            </a:pPr>
            <a:r>
              <a:rPr lang="en-US" dirty="0"/>
              <a:t>Veterans, family members, and civilians can (</a:t>
            </a:r>
            <a:r>
              <a:rPr lang="en-US" i="1" dirty="0">
                <a:solidFill>
                  <a:srgbClr val="FF0000"/>
                </a:solidFill>
              </a:rPr>
              <a:t>will be able to when the law is passed</a:t>
            </a:r>
            <a:r>
              <a:rPr lang="en-US" dirty="0"/>
              <a:t>) sue the government if exposed.</a:t>
            </a:r>
          </a:p>
          <a:p>
            <a:pPr marL="0" indent="0">
              <a:buNone/>
            </a:pPr>
            <a:endParaRPr lang="en-US" dirty="0"/>
          </a:p>
          <a:p>
            <a:pPr algn="l">
              <a:spcAft>
                <a:spcPts val="0"/>
              </a:spcAft>
            </a:pPr>
            <a:r>
              <a:rPr lang="en-US" sz="2200" b="0" i="0" dirty="0">
                <a:solidFill>
                  <a:srgbClr val="1D2228"/>
                </a:solidFill>
                <a:effectLst/>
              </a:rPr>
              <a:t>Camp Lejeune exposure is considered to have happened from </a:t>
            </a:r>
            <a:r>
              <a:rPr lang="en-US" sz="2200" b="0" i="0" dirty="0">
                <a:solidFill>
                  <a:srgbClr val="323A45"/>
                </a:solidFill>
                <a:effectLst/>
              </a:rPr>
              <a:t>August 1953 through December 1987</a:t>
            </a:r>
            <a:r>
              <a:rPr lang="en-US" sz="2200" b="0" i="0" dirty="0">
                <a:solidFill>
                  <a:srgbClr val="1D2228"/>
                </a:solidFill>
                <a:effectLst/>
              </a:rPr>
              <a:t>.  A person needs to have been on base for 30 days to be considered exposed.  The days do not have be consecutive.</a:t>
            </a:r>
          </a:p>
          <a:p>
            <a:pPr marL="0" indent="0" algn="l">
              <a:spcAft>
                <a:spcPts val="0"/>
              </a:spcAft>
              <a:buNone/>
            </a:pPr>
            <a:endParaRPr lang="en-US" sz="2200" b="0" i="0" dirty="0">
              <a:solidFill>
                <a:srgbClr val="1D2228"/>
              </a:solidFill>
              <a:effectLst/>
            </a:endParaRPr>
          </a:p>
          <a:p>
            <a:pPr algn="l">
              <a:spcAft>
                <a:spcPts val="0"/>
              </a:spcAft>
            </a:pPr>
            <a:r>
              <a:rPr lang="en-US" sz="2200" b="0" i="0" dirty="0">
                <a:solidFill>
                  <a:srgbClr val="323A45"/>
                </a:solidFill>
                <a:effectLst/>
              </a:rPr>
              <a:t> Personnel serving on Marine Corps Air Station (MCAS) New River in North Carolina,</a:t>
            </a:r>
            <a:r>
              <a:rPr lang="en-US" sz="2200" b="0" i="0" dirty="0">
                <a:solidFill>
                  <a:srgbClr val="1D2228"/>
                </a:solidFill>
                <a:effectLst/>
              </a:rPr>
              <a:t> are also considered exposed.</a:t>
            </a:r>
          </a:p>
          <a:p>
            <a:pPr marL="0" indent="0">
              <a:buNone/>
            </a:pPr>
            <a:r>
              <a:rPr lang="en-US" dirty="0"/>
              <a:t> </a:t>
            </a:r>
          </a:p>
        </p:txBody>
      </p:sp>
    </p:spTree>
    <p:extLst>
      <p:ext uri="{BB962C8B-B14F-4D97-AF65-F5344CB8AC3E}">
        <p14:creationId xmlns:p14="http://schemas.microsoft.com/office/powerpoint/2010/main" val="188366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BBDCC-A817-1529-C911-2D62097FEF0F}"/>
              </a:ext>
            </a:extLst>
          </p:cNvPr>
          <p:cNvSpPr>
            <a:spLocks noGrp="1"/>
          </p:cNvSpPr>
          <p:nvPr>
            <p:ph type="title"/>
          </p:nvPr>
        </p:nvSpPr>
        <p:spPr/>
        <p:txBody>
          <a:bodyPr/>
          <a:lstStyle/>
          <a:p>
            <a:r>
              <a:rPr lang="en-US" dirty="0"/>
              <a:t>Lawsuits</a:t>
            </a:r>
          </a:p>
        </p:txBody>
      </p:sp>
      <p:sp>
        <p:nvSpPr>
          <p:cNvPr id="3" name="Content Placeholder 2">
            <a:extLst>
              <a:ext uri="{FF2B5EF4-FFF2-40B4-BE49-F238E27FC236}">
                <a16:creationId xmlns:a16="http://schemas.microsoft.com/office/drawing/2014/main" id="{752536D7-C94C-D8BB-1BFA-B7587495B2D4}"/>
              </a:ext>
            </a:extLst>
          </p:cNvPr>
          <p:cNvSpPr>
            <a:spLocks noGrp="1"/>
          </p:cNvSpPr>
          <p:nvPr>
            <p:ph idx="1"/>
          </p:nvPr>
        </p:nvSpPr>
        <p:spPr/>
        <p:txBody>
          <a:bodyPr/>
          <a:lstStyle/>
          <a:p>
            <a:pPr marL="0" indent="0">
              <a:buNone/>
            </a:pPr>
            <a:r>
              <a:rPr lang="en-US" dirty="0"/>
              <a:t>All lawsuits must be filed in </a:t>
            </a:r>
            <a:r>
              <a:rPr lang="en-US" b="1" i="0" dirty="0">
                <a:solidFill>
                  <a:srgbClr val="1D2228"/>
                </a:solidFill>
                <a:effectLst/>
              </a:rPr>
              <a:t>U.S. District Court for the Eastern District of North Carolina</a:t>
            </a:r>
          </a:p>
          <a:p>
            <a:endParaRPr lang="en-US" b="1" dirty="0">
              <a:solidFill>
                <a:srgbClr val="1D2228"/>
              </a:solidFill>
            </a:endParaRPr>
          </a:p>
          <a:p>
            <a:pPr marL="0" indent="0">
              <a:buNone/>
            </a:pPr>
            <a:r>
              <a:rPr lang="en-US" b="1" dirty="0">
                <a:solidFill>
                  <a:srgbClr val="1D2228"/>
                </a:solidFill>
              </a:rPr>
              <a:t>These </a:t>
            </a:r>
            <a:r>
              <a:rPr lang="en-US" b="1" u="sng" dirty="0">
                <a:solidFill>
                  <a:srgbClr val="1D2228"/>
                </a:solidFill>
              </a:rPr>
              <a:t>are not </a:t>
            </a:r>
            <a:r>
              <a:rPr lang="en-US" b="1" dirty="0">
                <a:solidFill>
                  <a:srgbClr val="1D2228"/>
                </a:solidFill>
              </a:rPr>
              <a:t>claims against the VA, these are actual court cases.  </a:t>
            </a:r>
          </a:p>
          <a:p>
            <a:pPr marL="0" indent="0">
              <a:buNone/>
            </a:pPr>
            <a:endParaRPr lang="en-US" b="1" dirty="0">
              <a:solidFill>
                <a:srgbClr val="1D2228"/>
              </a:solidFill>
            </a:endParaRPr>
          </a:p>
          <a:p>
            <a:pPr marL="0" indent="0">
              <a:buNone/>
            </a:pPr>
            <a:r>
              <a:rPr lang="en-US" b="1" dirty="0">
                <a:solidFill>
                  <a:srgbClr val="FF0000"/>
                </a:solidFill>
              </a:rPr>
              <a:t>If you are listening to TV you are hearing the ads for potential lawsuits.  </a:t>
            </a:r>
          </a:p>
        </p:txBody>
      </p:sp>
    </p:spTree>
    <p:extLst>
      <p:ext uri="{BB962C8B-B14F-4D97-AF65-F5344CB8AC3E}">
        <p14:creationId xmlns:p14="http://schemas.microsoft.com/office/powerpoint/2010/main" val="1932498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A67AA-9457-DCBB-F821-ADE050BFE692}"/>
              </a:ext>
            </a:extLst>
          </p:cNvPr>
          <p:cNvSpPr>
            <a:spLocks noGrp="1"/>
          </p:cNvSpPr>
          <p:nvPr>
            <p:ph type="title"/>
          </p:nvPr>
        </p:nvSpPr>
        <p:spPr/>
        <p:txBody>
          <a:bodyPr/>
          <a:lstStyle/>
          <a:p>
            <a:r>
              <a:rPr lang="en-US" dirty="0"/>
              <a:t>Quick Camp Lejeune facts</a:t>
            </a:r>
          </a:p>
        </p:txBody>
      </p:sp>
      <p:sp>
        <p:nvSpPr>
          <p:cNvPr id="3" name="Content Placeholder 2">
            <a:extLst>
              <a:ext uri="{FF2B5EF4-FFF2-40B4-BE49-F238E27FC236}">
                <a16:creationId xmlns:a16="http://schemas.microsoft.com/office/drawing/2014/main" id="{BD4ED0FD-9C37-C36F-DE61-F9B00A50E13A}"/>
              </a:ext>
            </a:extLst>
          </p:cNvPr>
          <p:cNvSpPr>
            <a:spLocks noGrp="1"/>
          </p:cNvSpPr>
          <p:nvPr>
            <p:ph idx="1"/>
          </p:nvPr>
        </p:nvSpPr>
        <p:spPr/>
        <p:txBody>
          <a:bodyPr/>
          <a:lstStyle/>
          <a:p>
            <a:pPr marL="0" indent="0" algn="l">
              <a:spcAft>
                <a:spcPts val="0"/>
              </a:spcAft>
              <a:buNone/>
            </a:pPr>
            <a:r>
              <a:rPr lang="en-US" sz="2400" b="1" i="0" dirty="0">
                <a:solidFill>
                  <a:srgbClr val="1D2228"/>
                </a:solidFill>
                <a:effectLst/>
              </a:rPr>
              <a:t>Presumptive Conditions for Veterans exposed to Camp Lejeune Drinking Water</a:t>
            </a:r>
          </a:p>
          <a:p>
            <a:pPr marL="0" indent="0" algn="l">
              <a:spcAft>
                <a:spcPts val="0"/>
              </a:spcAft>
              <a:buNone/>
            </a:pPr>
            <a:endParaRPr lang="en-US" sz="2400" b="0" i="0" dirty="0">
              <a:solidFill>
                <a:srgbClr val="1D2228"/>
              </a:solidFill>
              <a:effectLst/>
            </a:endParaRPr>
          </a:p>
          <a:p>
            <a:pPr marL="0" indent="0">
              <a:buNone/>
            </a:pPr>
            <a:r>
              <a:rPr lang="en-US" sz="2400" b="0" i="0" dirty="0">
                <a:solidFill>
                  <a:srgbClr val="1D2228"/>
                </a:solidFill>
                <a:effectLst/>
              </a:rPr>
              <a:t>       </a:t>
            </a:r>
            <a:r>
              <a:rPr lang="en-US" sz="2400" b="0" i="0" dirty="0">
                <a:solidFill>
                  <a:srgbClr val="323A45"/>
                </a:solidFill>
                <a:effectLst/>
              </a:rPr>
              <a:t>Adult leukemia</a:t>
            </a:r>
            <a:endParaRPr lang="en-US" sz="2400" b="0" i="0" dirty="0">
              <a:solidFill>
                <a:srgbClr val="1D2228"/>
              </a:solidFill>
              <a:effectLst/>
            </a:endParaRPr>
          </a:p>
          <a:p>
            <a:pPr marL="457200" indent="0">
              <a:spcBef>
                <a:spcPts val="0"/>
              </a:spcBef>
              <a:buNone/>
            </a:pPr>
            <a:r>
              <a:rPr lang="en-US" sz="2400" b="0" i="0" dirty="0">
                <a:solidFill>
                  <a:srgbClr val="323A45"/>
                </a:solidFill>
                <a:effectLst/>
              </a:rPr>
              <a:t>Aplastic anemia and other myelodysplastic syndromes</a:t>
            </a:r>
            <a:endParaRPr lang="en-US" sz="2400" b="0" i="0" dirty="0">
              <a:solidFill>
                <a:srgbClr val="1D2228"/>
              </a:solidFill>
              <a:effectLst/>
            </a:endParaRPr>
          </a:p>
          <a:p>
            <a:pPr marL="457200" indent="0">
              <a:spcBef>
                <a:spcPts val="0"/>
              </a:spcBef>
              <a:buNone/>
            </a:pPr>
            <a:r>
              <a:rPr lang="en-US" sz="2400" b="0" i="0" dirty="0">
                <a:solidFill>
                  <a:srgbClr val="323A45"/>
                </a:solidFill>
                <a:effectLst/>
              </a:rPr>
              <a:t>Bladder cancer</a:t>
            </a:r>
            <a:endParaRPr lang="en-US" sz="2400" b="0" i="0" dirty="0">
              <a:solidFill>
                <a:srgbClr val="1D2228"/>
              </a:solidFill>
              <a:effectLst/>
            </a:endParaRPr>
          </a:p>
          <a:p>
            <a:pPr marL="457200" indent="0">
              <a:spcBef>
                <a:spcPts val="0"/>
              </a:spcBef>
              <a:buNone/>
            </a:pPr>
            <a:r>
              <a:rPr lang="en-US" sz="2400" b="0" i="0" dirty="0">
                <a:solidFill>
                  <a:srgbClr val="323A45"/>
                </a:solidFill>
                <a:effectLst/>
              </a:rPr>
              <a:t>Kidney cancer</a:t>
            </a:r>
            <a:endParaRPr lang="en-US" sz="2400" b="0" i="0" dirty="0">
              <a:solidFill>
                <a:srgbClr val="1D2228"/>
              </a:solidFill>
              <a:effectLst/>
            </a:endParaRPr>
          </a:p>
          <a:p>
            <a:pPr marL="457200" indent="0">
              <a:spcBef>
                <a:spcPts val="0"/>
              </a:spcBef>
              <a:buNone/>
            </a:pPr>
            <a:r>
              <a:rPr lang="en-US" sz="2400" b="0" i="0" dirty="0">
                <a:solidFill>
                  <a:srgbClr val="323A45"/>
                </a:solidFill>
                <a:effectLst/>
              </a:rPr>
              <a:t>Liver cancer</a:t>
            </a:r>
            <a:endParaRPr lang="en-US" sz="2400" b="0" i="0" dirty="0">
              <a:solidFill>
                <a:srgbClr val="1D2228"/>
              </a:solidFill>
              <a:effectLst/>
            </a:endParaRPr>
          </a:p>
          <a:p>
            <a:pPr marL="457200" indent="0">
              <a:spcBef>
                <a:spcPts val="0"/>
              </a:spcBef>
              <a:buNone/>
            </a:pPr>
            <a:r>
              <a:rPr lang="en-US" sz="2400" b="0" i="0" dirty="0">
                <a:solidFill>
                  <a:srgbClr val="323A45"/>
                </a:solidFill>
                <a:effectLst/>
              </a:rPr>
              <a:t>Multiple myeloma</a:t>
            </a:r>
            <a:endParaRPr lang="en-US" sz="2400" b="0" i="0" dirty="0">
              <a:solidFill>
                <a:srgbClr val="1D2228"/>
              </a:solidFill>
              <a:effectLst/>
            </a:endParaRPr>
          </a:p>
          <a:p>
            <a:pPr marL="457200" indent="0">
              <a:spcBef>
                <a:spcPts val="0"/>
              </a:spcBef>
              <a:buNone/>
            </a:pPr>
            <a:r>
              <a:rPr lang="en-US" sz="2400" b="0" i="0" dirty="0">
                <a:solidFill>
                  <a:srgbClr val="323A45"/>
                </a:solidFill>
                <a:effectLst/>
              </a:rPr>
              <a:t>Non-Hodgkin’s lymphoma</a:t>
            </a:r>
            <a:endParaRPr lang="en-US" sz="2400" b="0" i="0" dirty="0">
              <a:solidFill>
                <a:srgbClr val="1D2228"/>
              </a:solidFill>
              <a:effectLst/>
            </a:endParaRPr>
          </a:p>
          <a:p>
            <a:pPr marL="457200" indent="0">
              <a:spcBef>
                <a:spcPts val="0"/>
              </a:spcBef>
              <a:buNone/>
            </a:pPr>
            <a:r>
              <a:rPr lang="en-US" sz="2400" b="0" i="0" dirty="0">
                <a:solidFill>
                  <a:srgbClr val="323A45"/>
                </a:solidFill>
                <a:effectLst/>
              </a:rPr>
              <a:t>Parkinson’s disease</a:t>
            </a:r>
            <a:endParaRPr lang="en-US" sz="2400" b="0" i="0" dirty="0">
              <a:solidFill>
                <a:srgbClr val="1D2228"/>
              </a:solidFill>
              <a:effectLst/>
            </a:endParaRPr>
          </a:p>
          <a:p>
            <a:pPr marL="0" indent="0">
              <a:buNone/>
            </a:pPr>
            <a:endParaRPr lang="en-US" dirty="0"/>
          </a:p>
        </p:txBody>
      </p:sp>
    </p:spTree>
    <p:extLst>
      <p:ext uri="{BB962C8B-B14F-4D97-AF65-F5344CB8AC3E}">
        <p14:creationId xmlns:p14="http://schemas.microsoft.com/office/powerpoint/2010/main" val="216963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A66AD-21A3-A56F-2BFF-687F91315EAA}"/>
              </a:ext>
            </a:extLst>
          </p:cNvPr>
          <p:cNvSpPr>
            <a:spLocks noGrp="1"/>
          </p:cNvSpPr>
          <p:nvPr>
            <p:ph type="title"/>
          </p:nvPr>
        </p:nvSpPr>
        <p:spPr/>
        <p:txBody>
          <a:bodyPr/>
          <a:lstStyle/>
          <a:p>
            <a:r>
              <a:rPr lang="en-US" dirty="0"/>
              <a:t>Spouse/family member may be receiving </a:t>
            </a:r>
          </a:p>
        </p:txBody>
      </p:sp>
      <p:sp>
        <p:nvSpPr>
          <p:cNvPr id="3" name="Content Placeholder 2">
            <a:extLst>
              <a:ext uri="{FF2B5EF4-FFF2-40B4-BE49-F238E27FC236}">
                <a16:creationId xmlns:a16="http://schemas.microsoft.com/office/drawing/2014/main" id="{A7E8C3D6-5704-F3FF-A629-F53A9CF30338}"/>
              </a:ext>
            </a:extLst>
          </p:cNvPr>
          <p:cNvSpPr>
            <a:spLocks noGrp="1"/>
          </p:cNvSpPr>
          <p:nvPr>
            <p:ph sz="half" idx="1"/>
          </p:nvPr>
        </p:nvSpPr>
        <p:spPr/>
        <p:txBody>
          <a:bodyPr>
            <a:normAutofit fontScale="40000" lnSpcReduction="20000"/>
          </a:bodyPr>
          <a:lstStyle/>
          <a:p>
            <a:pPr>
              <a:lnSpc>
                <a:spcPct val="120000"/>
              </a:lnSpc>
              <a:spcBef>
                <a:spcPts val="0"/>
              </a:spcBef>
            </a:pPr>
            <a:r>
              <a:rPr lang="en-US" sz="6000" dirty="0"/>
              <a:t>Unreimbursed medical expenses for:</a:t>
            </a:r>
          </a:p>
          <a:p>
            <a:pPr>
              <a:lnSpc>
                <a:spcPct val="120000"/>
              </a:lnSpc>
              <a:spcBef>
                <a:spcPts val="0"/>
              </a:spcBef>
            </a:pPr>
            <a:endParaRPr lang="en-US" sz="6000" dirty="0"/>
          </a:p>
          <a:p>
            <a:pPr marL="0" indent="0" algn="l">
              <a:lnSpc>
                <a:spcPct val="120000"/>
              </a:lnSpc>
              <a:spcBef>
                <a:spcPts val="0"/>
              </a:spcBef>
              <a:spcAft>
                <a:spcPts val="600"/>
              </a:spcAft>
              <a:buNone/>
            </a:pPr>
            <a:r>
              <a:rPr lang="en-US" sz="6000" b="0" i="0" dirty="0">
                <a:solidFill>
                  <a:srgbClr val="323A45"/>
                </a:solidFill>
                <a:effectLst/>
                <a:latin typeface="Sans sans-serif"/>
              </a:rPr>
              <a:t>Bladder cancer</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Breast cancer</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Esophageal cancer</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Female infertility</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Hepatic steatosis</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Kidney cancer</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Leukemia</a:t>
            </a:r>
            <a:endParaRPr lang="en-US" sz="6000" b="0" i="0" dirty="0">
              <a:solidFill>
                <a:srgbClr val="323A45"/>
              </a:solidFill>
              <a:effectLst/>
              <a:latin typeface="Helvetica Neue"/>
            </a:endParaRPr>
          </a:p>
          <a:p>
            <a:pPr marL="0" indent="0">
              <a:buNone/>
            </a:pPr>
            <a:endParaRPr lang="en-US" dirty="0"/>
          </a:p>
        </p:txBody>
      </p:sp>
      <p:sp>
        <p:nvSpPr>
          <p:cNvPr id="4" name="Content Placeholder 3">
            <a:extLst>
              <a:ext uri="{FF2B5EF4-FFF2-40B4-BE49-F238E27FC236}">
                <a16:creationId xmlns:a16="http://schemas.microsoft.com/office/drawing/2014/main" id="{EFCFA184-44EB-CE2D-6F32-5D0587D41A55}"/>
              </a:ext>
            </a:extLst>
          </p:cNvPr>
          <p:cNvSpPr>
            <a:spLocks noGrp="1"/>
          </p:cNvSpPr>
          <p:nvPr>
            <p:ph sz="half" idx="2"/>
          </p:nvPr>
        </p:nvSpPr>
        <p:spPr/>
        <p:txBody>
          <a:bodyPr>
            <a:normAutofit fontScale="40000" lnSpcReduction="20000"/>
          </a:bodyPr>
          <a:lstStyle/>
          <a:p>
            <a:pPr marL="0" indent="0" algn="l">
              <a:lnSpc>
                <a:spcPct val="120000"/>
              </a:lnSpc>
              <a:spcBef>
                <a:spcPts val="0"/>
              </a:spcBef>
              <a:spcAft>
                <a:spcPts val="600"/>
              </a:spcAft>
              <a:buNone/>
            </a:pPr>
            <a:r>
              <a:rPr lang="en-US" sz="6000" b="0" i="0" dirty="0">
                <a:solidFill>
                  <a:srgbClr val="323A45"/>
                </a:solidFill>
                <a:effectLst/>
                <a:latin typeface="Sans sans-serif"/>
              </a:rPr>
              <a:t>Lung cancer</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Miscarriage</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Multiple myeloma</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Myelodysplastic syndromes</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Neurobehavioral effects</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Non-Hodgkin’s lymphoma</a:t>
            </a:r>
            <a:endParaRPr lang="en-US" sz="6000" b="0" i="0" dirty="0">
              <a:solidFill>
                <a:srgbClr val="323A45"/>
              </a:solidFill>
              <a:effectLst/>
              <a:latin typeface="Helvetica Neue"/>
            </a:endParaRPr>
          </a:p>
          <a:p>
            <a:pPr marL="0" indent="0" algn="l">
              <a:lnSpc>
                <a:spcPct val="120000"/>
              </a:lnSpc>
              <a:spcBef>
                <a:spcPts val="0"/>
              </a:spcBef>
              <a:spcAft>
                <a:spcPts val="600"/>
              </a:spcAft>
              <a:buNone/>
            </a:pPr>
            <a:r>
              <a:rPr lang="en-US" sz="6000" b="0" i="0" dirty="0">
                <a:solidFill>
                  <a:srgbClr val="323A45"/>
                </a:solidFill>
                <a:effectLst/>
                <a:latin typeface="Sans sans-serif"/>
              </a:rPr>
              <a:t>Renal toxicity</a:t>
            </a:r>
            <a:endParaRPr lang="en-US" sz="6000" b="0" i="0" dirty="0">
              <a:solidFill>
                <a:srgbClr val="323A45"/>
              </a:solidFill>
              <a:effectLst/>
              <a:latin typeface="Helvetica Neue"/>
            </a:endParaRPr>
          </a:p>
          <a:p>
            <a:pPr marL="0" indent="0" algn="l">
              <a:lnSpc>
                <a:spcPct val="120000"/>
              </a:lnSpc>
              <a:spcBef>
                <a:spcPts val="0"/>
              </a:spcBef>
              <a:spcAft>
                <a:spcPts val="0"/>
              </a:spcAft>
              <a:buNone/>
            </a:pPr>
            <a:r>
              <a:rPr lang="en-US" sz="6000" b="0" i="0" dirty="0">
                <a:solidFill>
                  <a:srgbClr val="323A45"/>
                </a:solidFill>
                <a:effectLst/>
                <a:latin typeface="Sans sans-serif"/>
              </a:rPr>
              <a:t>Scleroderma</a:t>
            </a:r>
            <a:endParaRPr lang="en-US" sz="6000" b="0" i="0" dirty="0">
              <a:solidFill>
                <a:srgbClr val="323A45"/>
              </a:solidFill>
              <a:effectLst/>
              <a:latin typeface="Helvetica Neue"/>
            </a:endParaRPr>
          </a:p>
          <a:p>
            <a:endParaRPr lang="en-US" dirty="0"/>
          </a:p>
        </p:txBody>
      </p:sp>
    </p:spTree>
    <p:extLst>
      <p:ext uri="{BB962C8B-B14F-4D97-AF65-F5344CB8AC3E}">
        <p14:creationId xmlns:p14="http://schemas.microsoft.com/office/powerpoint/2010/main" val="704426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C349593-A1AA-F22C-EB21-07B43340D6BF}"/>
              </a:ext>
            </a:extLst>
          </p:cNvPr>
          <p:cNvSpPr>
            <a:spLocks noGrp="1"/>
          </p:cNvSpPr>
          <p:nvPr>
            <p:ph type="title"/>
          </p:nvPr>
        </p:nvSpPr>
        <p:spPr/>
        <p:txBody>
          <a:bodyPr/>
          <a:lstStyle/>
          <a:p>
            <a:r>
              <a:rPr lang="en-US" dirty="0"/>
              <a:t>What can a person sue for?</a:t>
            </a:r>
          </a:p>
        </p:txBody>
      </p:sp>
      <p:sp>
        <p:nvSpPr>
          <p:cNvPr id="6" name="Content Placeholder 5">
            <a:extLst>
              <a:ext uri="{FF2B5EF4-FFF2-40B4-BE49-F238E27FC236}">
                <a16:creationId xmlns:a16="http://schemas.microsoft.com/office/drawing/2014/main" id="{7BAA2C53-3371-162F-DF81-CF5E09723FC7}"/>
              </a:ext>
            </a:extLst>
          </p:cNvPr>
          <p:cNvSpPr>
            <a:spLocks noGrp="1"/>
          </p:cNvSpPr>
          <p:nvPr>
            <p:ph idx="1"/>
          </p:nvPr>
        </p:nvSpPr>
        <p:spPr/>
        <p:txBody>
          <a:bodyPr/>
          <a:lstStyle/>
          <a:p>
            <a:r>
              <a:rPr lang="en-US" b="1" u="sng" dirty="0"/>
              <a:t>Possibly</a:t>
            </a:r>
            <a:r>
              <a:rPr lang="en-US" dirty="0"/>
              <a:t> any of the conditions on the last two slides or for another conditions with a Nexus Letter from a competent Doctor stating that Camp Lejeune drinking water is the cause.</a:t>
            </a:r>
          </a:p>
          <a:p>
            <a:endParaRPr lang="en-US" dirty="0"/>
          </a:p>
          <a:p>
            <a:r>
              <a:rPr lang="en-US" dirty="0"/>
              <a:t>Discuss this with a lawyer.</a:t>
            </a:r>
          </a:p>
        </p:txBody>
      </p:sp>
    </p:spTree>
    <p:extLst>
      <p:ext uri="{BB962C8B-B14F-4D97-AF65-F5344CB8AC3E}">
        <p14:creationId xmlns:p14="http://schemas.microsoft.com/office/powerpoint/2010/main" val="300451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4811-AB31-47EF-53EF-FB3F7C49411D}"/>
              </a:ext>
            </a:extLst>
          </p:cNvPr>
          <p:cNvSpPr>
            <a:spLocks noGrp="1"/>
          </p:cNvSpPr>
          <p:nvPr>
            <p:ph type="title"/>
          </p:nvPr>
        </p:nvSpPr>
        <p:spPr/>
        <p:txBody>
          <a:bodyPr/>
          <a:lstStyle/>
          <a:p>
            <a:r>
              <a:rPr lang="en-US" dirty="0"/>
              <a:t>If I am receiving Compensation</a:t>
            </a:r>
          </a:p>
        </p:txBody>
      </p:sp>
      <p:sp>
        <p:nvSpPr>
          <p:cNvPr id="3" name="Content Placeholder 2">
            <a:extLst>
              <a:ext uri="{FF2B5EF4-FFF2-40B4-BE49-F238E27FC236}">
                <a16:creationId xmlns:a16="http://schemas.microsoft.com/office/drawing/2014/main" id="{723FE33C-7BF9-554C-D07A-587A8383F1D3}"/>
              </a:ext>
            </a:extLst>
          </p:cNvPr>
          <p:cNvSpPr>
            <a:spLocks noGrp="1"/>
          </p:cNvSpPr>
          <p:nvPr>
            <p:ph idx="1"/>
          </p:nvPr>
        </p:nvSpPr>
        <p:spPr/>
        <p:txBody>
          <a:bodyPr/>
          <a:lstStyle/>
          <a:p>
            <a:r>
              <a:rPr lang="en-US" dirty="0"/>
              <a:t>If you are a Veteran and are already receiving Compensation for a Camp Lejeune condition, will suing and winning effect your compensation?</a:t>
            </a:r>
          </a:p>
          <a:p>
            <a:endParaRPr lang="en-US" dirty="0"/>
          </a:p>
          <a:p>
            <a:r>
              <a:rPr lang="en-US" dirty="0"/>
              <a:t>Discuss this with a lawyer.  </a:t>
            </a:r>
          </a:p>
          <a:p>
            <a:endParaRPr lang="en-US" dirty="0"/>
          </a:p>
          <a:p>
            <a:r>
              <a:rPr lang="en-US" dirty="0"/>
              <a:t>NOTE:  </a:t>
            </a:r>
            <a:r>
              <a:rPr lang="en-US" dirty="0">
                <a:solidFill>
                  <a:srgbClr val="FF0000"/>
                </a:solidFill>
              </a:rPr>
              <a:t>In tort claims against the government the money is normally not taxable but discuss this with a lawyer.   Lawyers will expect a fee for representing you!</a:t>
            </a:r>
          </a:p>
        </p:txBody>
      </p:sp>
    </p:spTree>
    <p:extLst>
      <p:ext uri="{BB962C8B-B14F-4D97-AF65-F5344CB8AC3E}">
        <p14:creationId xmlns:p14="http://schemas.microsoft.com/office/powerpoint/2010/main" val="3531599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0556F-D676-9C4F-6A65-961A58885B3E}"/>
              </a:ext>
            </a:extLst>
          </p:cNvPr>
          <p:cNvSpPr>
            <a:spLocks noGrp="1"/>
          </p:cNvSpPr>
          <p:nvPr>
            <p:ph type="title"/>
          </p:nvPr>
        </p:nvSpPr>
        <p:spPr/>
        <p:txBody>
          <a:bodyPr/>
          <a:lstStyle/>
          <a:p>
            <a:r>
              <a:rPr lang="en-US" dirty="0"/>
              <a:t>Can I sue for the rest of my life?</a:t>
            </a:r>
          </a:p>
        </p:txBody>
      </p:sp>
      <p:sp>
        <p:nvSpPr>
          <p:cNvPr id="3" name="Content Placeholder 2">
            <a:extLst>
              <a:ext uri="{FF2B5EF4-FFF2-40B4-BE49-F238E27FC236}">
                <a16:creationId xmlns:a16="http://schemas.microsoft.com/office/drawing/2014/main" id="{71FBE173-0E2E-43B1-5EE0-8E717BE7F85B}"/>
              </a:ext>
            </a:extLst>
          </p:cNvPr>
          <p:cNvSpPr>
            <a:spLocks noGrp="1"/>
          </p:cNvSpPr>
          <p:nvPr>
            <p:ph idx="1"/>
          </p:nvPr>
        </p:nvSpPr>
        <p:spPr/>
        <p:txBody>
          <a:bodyPr/>
          <a:lstStyle/>
          <a:p>
            <a:pPr marL="0" indent="0">
              <a:buNone/>
            </a:pPr>
            <a:r>
              <a:rPr lang="en-US" dirty="0"/>
              <a:t>No! </a:t>
            </a:r>
          </a:p>
          <a:p>
            <a:endParaRPr lang="en-US" dirty="0"/>
          </a:p>
          <a:p>
            <a:r>
              <a:rPr lang="en-US" dirty="0"/>
              <a:t>As currently written, there will be only be a two year window to file a claim with the court.</a:t>
            </a:r>
          </a:p>
          <a:p>
            <a:endParaRPr lang="en-US" dirty="0"/>
          </a:p>
          <a:p>
            <a:r>
              <a:rPr lang="en-US" dirty="0"/>
              <a:t>However, a Veteran will always be able to file a VA claim for the Camp Lejeune Presumptive conditions.</a:t>
            </a:r>
          </a:p>
        </p:txBody>
      </p:sp>
    </p:spTree>
    <p:extLst>
      <p:ext uri="{BB962C8B-B14F-4D97-AF65-F5344CB8AC3E}">
        <p14:creationId xmlns:p14="http://schemas.microsoft.com/office/powerpoint/2010/main" val="323331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68A0-2C79-D985-9707-0489D53957E9}"/>
              </a:ext>
            </a:extLst>
          </p:cNvPr>
          <p:cNvSpPr>
            <a:spLocks noGrp="1"/>
          </p:cNvSpPr>
          <p:nvPr>
            <p:ph type="title"/>
          </p:nvPr>
        </p:nvSpPr>
        <p:spPr/>
        <p:txBody>
          <a:bodyPr/>
          <a:lstStyle/>
          <a:p>
            <a:r>
              <a:rPr lang="en-US" dirty="0"/>
              <a:t>Ionizing Radiation</a:t>
            </a:r>
          </a:p>
        </p:txBody>
      </p:sp>
      <p:sp>
        <p:nvSpPr>
          <p:cNvPr id="3" name="Content Placeholder 2">
            <a:extLst>
              <a:ext uri="{FF2B5EF4-FFF2-40B4-BE49-F238E27FC236}">
                <a16:creationId xmlns:a16="http://schemas.microsoft.com/office/drawing/2014/main" id="{207F5B3E-B604-B78E-40E6-0DA23DDFE7A2}"/>
              </a:ext>
            </a:extLst>
          </p:cNvPr>
          <p:cNvSpPr>
            <a:spLocks noGrp="1"/>
          </p:cNvSpPr>
          <p:nvPr>
            <p:ph idx="1"/>
          </p:nvPr>
        </p:nvSpPr>
        <p:spPr/>
        <p:txBody>
          <a:bodyPr/>
          <a:lstStyle/>
          <a:p>
            <a:r>
              <a:rPr lang="en-US" dirty="0"/>
              <a:t>The government recognizes two new sites of exposure to Ionizing Radiation:</a:t>
            </a:r>
          </a:p>
          <a:p>
            <a:endParaRPr lang="en-US" dirty="0"/>
          </a:p>
          <a:p>
            <a:r>
              <a:rPr lang="en-US" b="0" i="1" dirty="0">
                <a:solidFill>
                  <a:srgbClr val="333333"/>
                </a:solidFill>
                <a:effectLst/>
                <a:latin typeface="Times" panose="02020603050405020304" pitchFamily="18" charset="0"/>
              </a:rPr>
              <a:t>Onsite participation in the response effort following the collision of a United States Air Force B–52 bomber and refueling plane that caused the release of four thermonuclear weapons in the vicinity of </a:t>
            </a:r>
            <a:r>
              <a:rPr lang="en-US" b="0" i="1" dirty="0" err="1">
                <a:solidFill>
                  <a:srgbClr val="333333"/>
                </a:solidFill>
                <a:effectLst/>
                <a:latin typeface="Times" panose="02020603050405020304" pitchFamily="18" charset="0"/>
              </a:rPr>
              <a:t>Palomares</a:t>
            </a:r>
            <a:r>
              <a:rPr lang="en-US" b="0" i="1" dirty="0">
                <a:solidFill>
                  <a:srgbClr val="333333"/>
                </a:solidFill>
                <a:effectLst/>
                <a:latin typeface="Times" panose="02020603050405020304" pitchFamily="18" charset="0"/>
              </a:rPr>
              <a:t>, Spain, during the period beginning January 17, 1966, and ending March 31, 1967.</a:t>
            </a:r>
            <a:endParaRPr lang="en-US" dirty="0"/>
          </a:p>
        </p:txBody>
      </p:sp>
    </p:spTree>
    <p:extLst>
      <p:ext uri="{BB962C8B-B14F-4D97-AF65-F5344CB8AC3E}">
        <p14:creationId xmlns:p14="http://schemas.microsoft.com/office/powerpoint/2010/main" val="2259920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897C-550E-3E5C-0A2A-D2CACFF4C61A}"/>
              </a:ext>
            </a:extLst>
          </p:cNvPr>
          <p:cNvSpPr>
            <a:spLocks noGrp="1"/>
          </p:cNvSpPr>
          <p:nvPr>
            <p:ph type="title"/>
          </p:nvPr>
        </p:nvSpPr>
        <p:spPr/>
        <p:txBody>
          <a:bodyPr/>
          <a:lstStyle/>
          <a:p>
            <a:r>
              <a:rPr lang="en-US" dirty="0"/>
              <a:t>IR Sites cont.</a:t>
            </a:r>
          </a:p>
        </p:txBody>
      </p:sp>
      <p:sp>
        <p:nvSpPr>
          <p:cNvPr id="3" name="Content Placeholder 2">
            <a:extLst>
              <a:ext uri="{FF2B5EF4-FFF2-40B4-BE49-F238E27FC236}">
                <a16:creationId xmlns:a16="http://schemas.microsoft.com/office/drawing/2014/main" id="{3963FAF9-9C74-DC6D-110B-214FF4E6021F}"/>
              </a:ext>
            </a:extLst>
          </p:cNvPr>
          <p:cNvSpPr>
            <a:spLocks noGrp="1"/>
          </p:cNvSpPr>
          <p:nvPr>
            <p:ph idx="1"/>
          </p:nvPr>
        </p:nvSpPr>
        <p:spPr/>
        <p:txBody>
          <a:bodyPr/>
          <a:lstStyle/>
          <a:p>
            <a:r>
              <a:rPr lang="en-US" b="0" i="1" dirty="0">
                <a:solidFill>
                  <a:srgbClr val="333333"/>
                </a:solidFill>
                <a:effectLst/>
                <a:latin typeface="Times" panose="02020603050405020304" pitchFamily="18" charset="0"/>
              </a:rPr>
              <a:t>Onsite participation in the response effort following the on-board fire and crash of a United States Air Force B–52 bomber that caused the release of four thermonuclear weapons in the vicinity of Thule Air Force Base, Greenland, during the period beginning January 21, 1968, and ending September 25, 1968.</a:t>
            </a:r>
            <a:r>
              <a:rPr lang="en-US" b="0" i="0" dirty="0">
                <a:solidFill>
                  <a:srgbClr val="333333"/>
                </a:solidFill>
                <a:effectLst/>
                <a:latin typeface="Times" panose="02020603050405020304" pitchFamily="18" charset="0"/>
              </a:rPr>
              <a:t>”.</a:t>
            </a:r>
            <a:endParaRPr lang="en-US" dirty="0"/>
          </a:p>
        </p:txBody>
      </p:sp>
    </p:spTree>
    <p:extLst>
      <p:ext uri="{BB962C8B-B14F-4D97-AF65-F5344CB8AC3E}">
        <p14:creationId xmlns:p14="http://schemas.microsoft.com/office/powerpoint/2010/main" val="46919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8B4B-1C86-3E76-910C-ADA30E5B82E2}"/>
              </a:ext>
            </a:extLst>
          </p:cNvPr>
          <p:cNvSpPr>
            <a:spLocks noGrp="1"/>
          </p:cNvSpPr>
          <p:nvPr>
            <p:ph type="title"/>
          </p:nvPr>
        </p:nvSpPr>
        <p:spPr/>
        <p:txBody>
          <a:bodyPr/>
          <a:lstStyle/>
          <a:p>
            <a:r>
              <a:rPr lang="en-US" dirty="0"/>
              <a:t>When will all of this be finalized?</a:t>
            </a:r>
          </a:p>
        </p:txBody>
      </p:sp>
      <p:sp>
        <p:nvSpPr>
          <p:cNvPr id="3" name="Content Placeholder 2">
            <a:extLst>
              <a:ext uri="{FF2B5EF4-FFF2-40B4-BE49-F238E27FC236}">
                <a16:creationId xmlns:a16="http://schemas.microsoft.com/office/drawing/2014/main" id="{C1C01F75-03F1-B0CE-B38F-92443E20BEF1}"/>
              </a:ext>
            </a:extLst>
          </p:cNvPr>
          <p:cNvSpPr>
            <a:spLocks noGrp="1"/>
          </p:cNvSpPr>
          <p:nvPr>
            <p:ph idx="1"/>
          </p:nvPr>
        </p:nvSpPr>
        <p:spPr/>
        <p:txBody>
          <a:bodyPr/>
          <a:lstStyle/>
          <a:p>
            <a:r>
              <a:rPr lang="en-US" b="1" dirty="0"/>
              <a:t>The answer now rests with the House of Representatives!</a:t>
            </a:r>
          </a:p>
          <a:p>
            <a:endParaRPr lang="en-US" dirty="0"/>
          </a:p>
          <a:p>
            <a:pPr marL="0" indent="0">
              <a:buNone/>
            </a:pPr>
            <a:r>
              <a:rPr lang="en-US" dirty="0"/>
              <a:t>Speaker Pelosi promised swift action.</a:t>
            </a:r>
          </a:p>
          <a:p>
            <a:pPr marL="0" indent="0">
              <a:buNone/>
            </a:pPr>
            <a:endParaRPr lang="en-US" dirty="0"/>
          </a:p>
          <a:p>
            <a:pPr marL="0" indent="0">
              <a:buNone/>
            </a:pPr>
            <a:r>
              <a:rPr lang="en-US" dirty="0"/>
              <a:t>Most of the provision of the bill are targeted to start in October, once the bill passes in the House and the President signs.</a:t>
            </a:r>
          </a:p>
        </p:txBody>
      </p:sp>
    </p:spTree>
    <p:extLst>
      <p:ext uri="{BB962C8B-B14F-4D97-AF65-F5344CB8AC3E}">
        <p14:creationId xmlns:p14="http://schemas.microsoft.com/office/powerpoint/2010/main" val="92816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214F5-4E9F-BB74-4D24-1A421188332A}"/>
              </a:ext>
            </a:extLst>
          </p:cNvPr>
          <p:cNvSpPr>
            <a:spLocks noGrp="1"/>
          </p:cNvSpPr>
          <p:nvPr>
            <p:ph type="title"/>
          </p:nvPr>
        </p:nvSpPr>
        <p:spPr/>
        <p:txBody>
          <a:bodyPr/>
          <a:lstStyle/>
          <a:p>
            <a:r>
              <a:rPr lang="en-US" dirty="0"/>
              <a:t>June 2022 the Senate passed HR 3967</a:t>
            </a:r>
          </a:p>
        </p:txBody>
      </p:sp>
      <p:sp>
        <p:nvSpPr>
          <p:cNvPr id="3" name="Content Placeholder 2">
            <a:extLst>
              <a:ext uri="{FF2B5EF4-FFF2-40B4-BE49-F238E27FC236}">
                <a16:creationId xmlns:a16="http://schemas.microsoft.com/office/drawing/2014/main" id="{A68C93E7-BD7F-7B4D-8E9D-DECE2A279E69}"/>
              </a:ext>
            </a:extLst>
          </p:cNvPr>
          <p:cNvSpPr>
            <a:spLocks noGrp="1"/>
          </p:cNvSpPr>
          <p:nvPr>
            <p:ph idx="1"/>
          </p:nvPr>
        </p:nvSpPr>
        <p:spPr/>
        <p:txBody>
          <a:bodyPr>
            <a:normAutofit lnSpcReduction="10000"/>
          </a:bodyPr>
          <a:lstStyle/>
          <a:p>
            <a:r>
              <a:rPr lang="en-US" dirty="0"/>
              <a:t>Passed 84 to 14 rather unexpectedly</a:t>
            </a:r>
          </a:p>
          <a:p>
            <a:endParaRPr lang="en-US" dirty="0"/>
          </a:p>
          <a:p>
            <a:pPr marL="0" indent="0">
              <a:buNone/>
            </a:pPr>
            <a:r>
              <a:rPr lang="en-US" dirty="0"/>
              <a:t>All the matching provisions </a:t>
            </a:r>
            <a:r>
              <a:rPr lang="en-US" b="1" u="sng" dirty="0"/>
              <a:t>have not </a:t>
            </a:r>
            <a:r>
              <a:rPr lang="en-US" dirty="0"/>
              <a:t>been passed in the House yet.  The House has the bill broken into multiple parts. (</a:t>
            </a:r>
            <a:r>
              <a:rPr lang="en-US" b="1" dirty="0">
                <a:solidFill>
                  <a:srgbClr val="FF0000"/>
                </a:solidFill>
              </a:rPr>
              <a:t>It is not law yet!</a:t>
            </a:r>
            <a:r>
              <a:rPr lang="en-US" dirty="0"/>
              <a:t>)</a:t>
            </a:r>
          </a:p>
          <a:p>
            <a:endParaRPr lang="en-US" dirty="0"/>
          </a:p>
          <a:p>
            <a:pPr marL="0" indent="0">
              <a:buNone/>
            </a:pPr>
            <a:r>
              <a:rPr lang="en-US" dirty="0"/>
              <a:t>Effects changes for </a:t>
            </a:r>
          </a:p>
          <a:p>
            <a:pPr lvl="1"/>
            <a:r>
              <a:rPr lang="en-US" dirty="0"/>
              <a:t>Agent Orange</a:t>
            </a:r>
          </a:p>
          <a:p>
            <a:pPr lvl="1"/>
            <a:r>
              <a:rPr lang="en-US" dirty="0"/>
              <a:t>Burn Pit</a:t>
            </a:r>
          </a:p>
          <a:p>
            <a:pPr lvl="1"/>
            <a:r>
              <a:rPr lang="en-US" dirty="0"/>
              <a:t>Camp Lejeune</a:t>
            </a:r>
          </a:p>
          <a:p>
            <a:pPr lvl="1"/>
            <a:r>
              <a:rPr lang="en-US" dirty="0"/>
              <a:t>Ionizing Radiation</a:t>
            </a:r>
          </a:p>
        </p:txBody>
      </p:sp>
    </p:spTree>
    <p:extLst>
      <p:ext uri="{BB962C8B-B14F-4D97-AF65-F5344CB8AC3E}">
        <p14:creationId xmlns:p14="http://schemas.microsoft.com/office/powerpoint/2010/main" val="2850478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B0F2-70A1-B4B6-1518-80126D6905E0}"/>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AE2AC5F7-DAF8-3248-0EEF-0E933219582D}"/>
              </a:ext>
            </a:extLst>
          </p:cNvPr>
          <p:cNvSpPr>
            <a:spLocks noGrp="1"/>
          </p:cNvSpPr>
          <p:nvPr>
            <p:ph idx="1"/>
          </p:nvPr>
        </p:nvSpPr>
        <p:spPr/>
        <p:txBody>
          <a:bodyPr/>
          <a:lstStyle/>
          <a:p>
            <a:r>
              <a:rPr lang="en-US" dirty="0"/>
              <a:t>Our Newsletter provides more information, and our future Newsletters will continue to cover the impact of this benefit information.</a:t>
            </a:r>
          </a:p>
          <a:p>
            <a:endParaRPr lang="en-US" dirty="0"/>
          </a:p>
          <a:p>
            <a:endParaRPr lang="en-US" dirty="0"/>
          </a:p>
          <a:p>
            <a:endParaRPr lang="en-US" dirty="0"/>
          </a:p>
          <a:p>
            <a:endParaRPr lang="en-US" dirty="0"/>
          </a:p>
          <a:p>
            <a:r>
              <a:rPr lang="en-US" dirty="0"/>
              <a:t>To read the text of the Senate bill and follow its progress:</a:t>
            </a:r>
          </a:p>
          <a:p>
            <a:pPr marL="0" indent="0">
              <a:buNone/>
            </a:pPr>
            <a:r>
              <a:rPr lang="en-US" dirty="0">
                <a:hlinkClick r:id="rId2"/>
              </a:rPr>
              <a:t>www.congress.gov/bill/117th-congress/house-bill/3967/text</a:t>
            </a:r>
            <a:r>
              <a:rPr lang="en-US" dirty="0"/>
              <a:t> </a:t>
            </a:r>
          </a:p>
        </p:txBody>
      </p:sp>
    </p:spTree>
    <p:extLst>
      <p:ext uri="{BB962C8B-B14F-4D97-AF65-F5344CB8AC3E}">
        <p14:creationId xmlns:p14="http://schemas.microsoft.com/office/powerpoint/2010/main" val="345413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56F5-37D1-21AE-EE91-C9E924CABCB9}"/>
              </a:ext>
            </a:extLst>
          </p:cNvPr>
          <p:cNvSpPr>
            <a:spLocks noGrp="1"/>
          </p:cNvSpPr>
          <p:nvPr>
            <p:ph type="title"/>
          </p:nvPr>
        </p:nvSpPr>
        <p:spPr/>
        <p:txBody>
          <a:bodyPr/>
          <a:lstStyle/>
          <a:p>
            <a:r>
              <a:rPr lang="en-US" dirty="0"/>
              <a:t>Agent Orange</a:t>
            </a:r>
          </a:p>
        </p:txBody>
      </p:sp>
      <p:sp>
        <p:nvSpPr>
          <p:cNvPr id="3" name="Content Placeholder 2">
            <a:extLst>
              <a:ext uri="{FF2B5EF4-FFF2-40B4-BE49-F238E27FC236}">
                <a16:creationId xmlns:a16="http://schemas.microsoft.com/office/drawing/2014/main" id="{C2667133-9352-728D-24D9-028F34DBD01A}"/>
              </a:ext>
            </a:extLst>
          </p:cNvPr>
          <p:cNvSpPr>
            <a:spLocks noGrp="1"/>
          </p:cNvSpPr>
          <p:nvPr>
            <p:ph idx="1"/>
          </p:nvPr>
        </p:nvSpPr>
        <p:spPr/>
        <p:txBody>
          <a:bodyPr>
            <a:normAutofit fontScale="92500"/>
          </a:bodyPr>
          <a:lstStyle/>
          <a:p>
            <a:pPr marL="0" indent="0">
              <a:buNone/>
            </a:pPr>
            <a:r>
              <a:rPr lang="en-US" dirty="0"/>
              <a:t>Two new Presumptive Conditions</a:t>
            </a:r>
          </a:p>
          <a:p>
            <a:endParaRPr lang="en-US" dirty="0"/>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Hypertension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Monoclonal gammopathy of undetermined significance, MGU (a blood disease)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pPr marL="0" indent="0">
              <a:buNone/>
            </a:pPr>
            <a:r>
              <a:rPr lang="en-US" dirty="0"/>
              <a:t>When Congress creates new benefits there is normally no back dating for past claims.   This will likely be challenged for Veterans who served in Vietnam under </a:t>
            </a:r>
            <a:r>
              <a:rPr lang="en-US" dirty="0" err="1"/>
              <a:t>Nehmer</a:t>
            </a:r>
            <a:r>
              <a:rPr lang="en-US" dirty="0"/>
              <a:t>.  It is unclear at this time what the outcome would be.  </a:t>
            </a:r>
          </a:p>
        </p:txBody>
      </p:sp>
    </p:spTree>
    <p:extLst>
      <p:ext uri="{BB962C8B-B14F-4D97-AF65-F5344CB8AC3E}">
        <p14:creationId xmlns:p14="http://schemas.microsoft.com/office/powerpoint/2010/main" val="1542903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D8A3-195C-E125-9B13-F0896B8391B9}"/>
              </a:ext>
            </a:extLst>
          </p:cNvPr>
          <p:cNvSpPr>
            <a:spLocks noGrp="1"/>
          </p:cNvSpPr>
          <p:nvPr>
            <p:ph type="title"/>
          </p:nvPr>
        </p:nvSpPr>
        <p:spPr/>
        <p:txBody>
          <a:bodyPr/>
          <a:lstStyle/>
          <a:p>
            <a:r>
              <a:rPr lang="en-US" dirty="0"/>
              <a:t>A Surviving Spouse</a:t>
            </a:r>
          </a:p>
        </p:txBody>
      </p:sp>
      <p:sp>
        <p:nvSpPr>
          <p:cNvPr id="3" name="Content Placeholder 2">
            <a:extLst>
              <a:ext uri="{FF2B5EF4-FFF2-40B4-BE49-F238E27FC236}">
                <a16:creationId xmlns:a16="http://schemas.microsoft.com/office/drawing/2014/main" id="{314AFA91-B263-E257-1B24-F508395A6F89}"/>
              </a:ext>
            </a:extLst>
          </p:cNvPr>
          <p:cNvSpPr>
            <a:spLocks noGrp="1"/>
          </p:cNvSpPr>
          <p:nvPr>
            <p:ph idx="1"/>
          </p:nvPr>
        </p:nvSpPr>
        <p:spPr/>
        <p:txBody>
          <a:bodyPr/>
          <a:lstStyle/>
          <a:p>
            <a:pPr marL="0" indent="0">
              <a:buNone/>
            </a:pPr>
            <a:r>
              <a:rPr lang="en-US" dirty="0"/>
              <a:t>If a surviving spouse was married to a Veteran who died of one of these provisions or if something such as hypertension was a contributing cause to death, then:</a:t>
            </a:r>
          </a:p>
          <a:p>
            <a:endParaRPr lang="en-US" dirty="0"/>
          </a:p>
          <a:p>
            <a:pPr lvl="1"/>
            <a:r>
              <a:rPr lang="en-US" u="sng" dirty="0"/>
              <a:t>When this becomes law</a:t>
            </a:r>
            <a:r>
              <a:rPr lang="en-US" dirty="0"/>
              <a:t>, they should meet with a Service Organization and explore filing for Dependency Indemnity Compensation.  </a:t>
            </a:r>
          </a:p>
          <a:p>
            <a:pPr lvl="1"/>
            <a:endParaRPr lang="en-US" dirty="0"/>
          </a:p>
          <a:p>
            <a:pPr lvl="1"/>
            <a:r>
              <a:rPr lang="en-US" dirty="0"/>
              <a:t>Hypertension is often a contributing factor to strokes.</a:t>
            </a:r>
          </a:p>
        </p:txBody>
      </p:sp>
    </p:spTree>
    <p:extLst>
      <p:ext uri="{BB962C8B-B14F-4D97-AF65-F5344CB8AC3E}">
        <p14:creationId xmlns:p14="http://schemas.microsoft.com/office/powerpoint/2010/main" val="1018530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54245-C089-4BA2-E09C-A865EC0B2702}"/>
              </a:ext>
            </a:extLst>
          </p:cNvPr>
          <p:cNvSpPr>
            <a:spLocks noGrp="1"/>
          </p:cNvSpPr>
          <p:nvPr>
            <p:ph type="title"/>
          </p:nvPr>
        </p:nvSpPr>
        <p:spPr/>
        <p:txBody>
          <a:bodyPr/>
          <a:lstStyle/>
          <a:p>
            <a:r>
              <a:rPr lang="en-US" dirty="0"/>
              <a:t>New Presumptive exposure sites</a:t>
            </a:r>
          </a:p>
        </p:txBody>
      </p:sp>
      <p:sp>
        <p:nvSpPr>
          <p:cNvPr id="3" name="Content Placeholder 2">
            <a:extLst>
              <a:ext uri="{FF2B5EF4-FFF2-40B4-BE49-F238E27FC236}">
                <a16:creationId xmlns:a16="http://schemas.microsoft.com/office/drawing/2014/main" id="{D34D2DFD-6925-82AB-2075-3BDD4A021C70}"/>
              </a:ext>
            </a:extLst>
          </p:cNvPr>
          <p:cNvSpPr>
            <a:spLocks noGrp="1"/>
          </p:cNvSpPr>
          <p:nvPr>
            <p:ph idx="1"/>
          </p:nvPr>
        </p:nvSpPr>
        <p:spPr/>
        <p:txBody>
          <a:bodyPr/>
          <a:lstStyle/>
          <a:p>
            <a:r>
              <a:rPr lang="en-US" sz="2000" b="1" dirty="0">
                <a:effectLst/>
                <a:latin typeface="Arial" panose="020B0604020202020204" pitchFamily="34" charset="0"/>
                <a:ea typeface="Calibri" panose="020F0502020204030204" pitchFamily="34" charset="0"/>
              </a:rPr>
              <a:t>Thailand</a:t>
            </a:r>
            <a:r>
              <a:rPr lang="en-US" sz="1800" dirty="0">
                <a:effectLst/>
                <a:latin typeface="Arial" panose="020B0604020202020204" pitchFamily="34" charset="0"/>
                <a:ea typeface="Calibri" panose="020F0502020204030204" pitchFamily="34" charset="0"/>
              </a:rPr>
              <a:t> </a:t>
            </a:r>
            <a:r>
              <a:rPr lang="en-US" sz="1800" i="1" dirty="0">
                <a:solidFill>
                  <a:srgbClr val="333333"/>
                </a:solidFill>
                <a:effectLst/>
                <a:latin typeface="Times New Roman" panose="02020603050405020304" pitchFamily="18" charset="0"/>
                <a:ea typeface="Times New Roman" panose="02020603050405020304" pitchFamily="18" charset="0"/>
              </a:rPr>
              <a:t>performed in Thailand at any United States or Royal Thai base during the period beginning on January 9, 1962, and ending on June 30, 1976, without regard to where on the base the veteran was located or what military job specialty the veteran performed</a:t>
            </a:r>
            <a:endParaRPr lang="en-US" sz="1800" dirty="0">
              <a:effectLst/>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 </a:t>
            </a:r>
            <a:r>
              <a:rPr lang="en-US" sz="2000" b="1" dirty="0">
                <a:effectLst/>
                <a:latin typeface="Arial" panose="020B0604020202020204" pitchFamily="34" charset="0"/>
                <a:ea typeface="Calibri" panose="020F0502020204030204" pitchFamily="34" charset="0"/>
              </a:rPr>
              <a:t>Laos</a:t>
            </a:r>
            <a:r>
              <a:rPr lang="en-US" sz="1800" dirty="0">
                <a:effectLst/>
                <a:latin typeface="Arial" panose="020B0604020202020204" pitchFamily="34" charset="0"/>
                <a:ea typeface="Calibri" panose="020F0502020204030204" pitchFamily="34" charset="0"/>
              </a:rPr>
              <a:t> </a:t>
            </a:r>
            <a:r>
              <a:rPr lang="en-US" sz="1800" i="1" dirty="0">
                <a:solidFill>
                  <a:srgbClr val="333333"/>
                </a:solidFill>
                <a:effectLst/>
                <a:latin typeface="Times New Roman" panose="02020603050405020304" pitchFamily="18" charset="0"/>
                <a:ea typeface="Times New Roman" panose="02020603050405020304" pitchFamily="18" charset="0"/>
              </a:rPr>
              <a:t>during the period beginning on December 1, 1965, and ending on September 30, 1969</a:t>
            </a:r>
            <a:endParaRPr lang="en-US" sz="1800" dirty="0">
              <a:effectLst/>
              <a:latin typeface="Arial" panose="020B0604020202020204" pitchFamily="34" charset="0"/>
              <a:ea typeface="Calibri" panose="020F0502020204030204" pitchFamily="34" charset="0"/>
            </a:endParaRPr>
          </a:p>
          <a:p>
            <a:r>
              <a:rPr lang="en-US" sz="2000" b="1" dirty="0">
                <a:effectLst/>
                <a:latin typeface="Arial" panose="020B0604020202020204" pitchFamily="34" charset="0"/>
                <a:ea typeface="Calibri" panose="020F0502020204030204" pitchFamily="34" charset="0"/>
              </a:rPr>
              <a:t>Cambodia</a:t>
            </a:r>
            <a:r>
              <a:rPr lang="en-US" sz="1800" dirty="0">
                <a:effectLst/>
                <a:latin typeface="Arial" panose="020B0604020202020204" pitchFamily="34" charset="0"/>
                <a:ea typeface="Calibri" panose="020F0502020204030204" pitchFamily="34" charset="0"/>
              </a:rPr>
              <a:t> </a:t>
            </a:r>
            <a:r>
              <a:rPr lang="en-US" sz="1800" i="1" dirty="0">
                <a:solidFill>
                  <a:srgbClr val="333333"/>
                </a:solidFill>
                <a:effectLst/>
                <a:latin typeface="Times New Roman" panose="02020603050405020304" pitchFamily="18" charset="0"/>
                <a:ea typeface="Times New Roman" panose="02020603050405020304" pitchFamily="18" charset="0"/>
              </a:rPr>
              <a:t>at </a:t>
            </a:r>
            <a:r>
              <a:rPr lang="en-US" sz="1800" i="1" dirty="0" err="1">
                <a:solidFill>
                  <a:srgbClr val="333333"/>
                </a:solidFill>
                <a:effectLst/>
                <a:latin typeface="Times New Roman" panose="02020603050405020304" pitchFamily="18" charset="0"/>
                <a:ea typeface="Times New Roman" panose="02020603050405020304" pitchFamily="18" charset="0"/>
              </a:rPr>
              <a:t>Mimot</a:t>
            </a:r>
            <a:r>
              <a:rPr lang="en-US" sz="1800" i="1" dirty="0">
                <a:solidFill>
                  <a:srgbClr val="333333"/>
                </a:solidFill>
                <a:effectLst/>
                <a:latin typeface="Times New Roman" panose="02020603050405020304" pitchFamily="18" charset="0"/>
                <a:ea typeface="Times New Roman" panose="02020603050405020304" pitchFamily="18" charset="0"/>
              </a:rPr>
              <a:t> or </a:t>
            </a:r>
            <a:r>
              <a:rPr lang="en-US" sz="1800" i="1" dirty="0" err="1">
                <a:solidFill>
                  <a:srgbClr val="333333"/>
                </a:solidFill>
                <a:effectLst/>
                <a:latin typeface="Times New Roman" panose="02020603050405020304" pitchFamily="18" charset="0"/>
                <a:ea typeface="Times New Roman" panose="02020603050405020304" pitchFamily="18" charset="0"/>
              </a:rPr>
              <a:t>Krek</a:t>
            </a:r>
            <a:r>
              <a:rPr lang="en-US" sz="1800" i="1" dirty="0">
                <a:solidFill>
                  <a:srgbClr val="333333"/>
                </a:solidFill>
                <a:effectLst/>
                <a:latin typeface="Times New Roman" panose="02020603050405020304" pitchFamily="18" charset="0"/>
                <a:ea typeface="Times New Roman" panose="02020603050405020304" pitchFamily="18" charset="0"/>
              </a:rPr>
              <a:t>, Kampong Cham Province during the period beginning on April 16, 1969, and ending on April 30, 1969</a:t>
            </a:r>
            <a:endParaRPr lang="en-US" sz="1800" dirty="0">
              <a:effectLst/>
              <a:latin typeface="Arial" panose="020B0604020202020204" pitchFamily="34" charset="0"/>
              <a:ea typeface="Calibri" panose="020F0502020204030204" pitchFamily="34" charset="0"/>
            </a:endParaRPr>
          </a:p>
          <a:p>
            <a:r>
              <a:rPr lang="en-US" sz="2000" b="1" dirty="0">
                <a:effectLst/>
                <a:latin typeface="Arial" panose="020B0604020202020204" pitchFamily="34" charset="0"/>
                <a:ea typeface="Calibri" panose="020F0502020204030204" pitchFamily="34" charset="0"/>
              </a:rPr>
              <a:t>American Samoa </a:t>
            </a:r>
            <a:r>
              <a:rPr lang="en-US" sz="1800" i="1" dirty="0">
                <a:solidFill>
                  <a:srgbClr val="333333"/>
                </a:solidFill>
                <a:effectLst/>
                <a:latin typeface="Times New Roman" panose="02020603050405020304" pitchFamily="18" charset="0"/>
                <a:ea typeface="Times New Roman" panose="02020603050405020304" pitchFamily="18" charset="0"/>
              </a:rPr>
              <a:t>January 9, 1962, and ending on July 31, 1980</a:t>
            </a:r>
            <a:endParaRPr lang="en-US" sz="1800" dirty="0">
              <a:effectLst/>
              <a:latin typeface="Arial" panose="020B0604020202020204" pitchFamily="34" charset="0"/>
              <a:ea typeface="Calibri" panose="020F0502020204030204" pitchFamily="34" charset="0"/>
            </a:endParaRPr>
          </a:p>
          <a:p>
            <a:r>
              <a:rPr lang="en-US" sz="2000" b="1" dirty="0">
                <a:effectLst/>
                <a:latin typeface="Arial" panose="020B0604020202020204" pitchFamily="34" charset="0"/>
                <a:ea typeface="Calibri" panose="020F0502020204030204" pitchFamily="34" charset="0"/>
              </a:rPr>
              <a:t>Johnston Atoll </a:t>
            </a:r>
            <a:r>
              <a:rPr lang="en-US" sz="1800" i="1" dirty="0">
                <a:solidFill>
                  <a:srgbClr val="333333"/>
                </a:solidFill>
                <a:effectLst/>
                <a:latin typeface="Times New Roman" panose="02020603050405020304" pitchFamily="18" charset="0"/>
                <a:ea typeface="Times New Roman" panose="02020603050405020304" pitchFamily="18" charset="0"/>
              </a:rPr>
              <a:t>January 1, 1972, and ending on September 30, 1977</a:t>
            </a:r>
            <a:endParaRPr lang="en-US" sz="1800" dirty="0">
              <a:effectLst/>
              <a:latin typeface="Arial" panose="020B0604020202020204" pitchFamily="34" charset="0"/>
              <a:ea typeface="Calibri" panose="020F0502020204030204" pitchFamily="34" charset="0"/>
            </a:endParaRPr>
          </a:p>
          <a:p>
            <a:r>
              <a:rPr lang="en-US" sz="2000" b="1" dirty="0">
                <a:effectLst/>
                <a:latin typeface="Arial" panose="020B0604020202020204" pitchFamily="34" charset="0"/>
                <a:ea typeface="Calibri" panose="020F0502020204030204" pitchFamily="34" charset="0"/>
              </a:rPr>
              <a:t>Guam</a:t>
            </a:r>
            <a:r>
              <a:rPr lang="en-US" sz="1800" dirty="0">
                <a:effectLst/>
                <a:latin typeface="Arial" panose="020B0604020202020204" pitchFamily="34" charset="0"/>
                <a:ea typeface="Calibri" panose="020F0502020204030204" pitchFamily="34" charset="0"/>
              </a:rPr>
              <a:t> </a:t>
            </a:r>
            <a:r>
              <a:rPr lang="en-US" sz="1800" i="1" dirty="0">
                <a:solidFill>
                  <a:srgbClr val="333333"/>
                </a:solidFill>
                <a:effectLst/>
                <a:latin typeface="Times New Roman" panose="02020603050405020304" pitchFamily="18" charset="0"/>
                <a:ea typeface="Times New Roman" panose="02020603050405020304" pitchFamily="18" charset="0"/>
              </a:rPr>
              <a:t>January 9, 1962, and ending on July 31, 1980</a:t>
            </a:r>
            <a:endParaRPr lang="en-US" dirty="0"/>
          </a:p>
        </p:txBody>
      </p:sp>
    </p:spTree>
    <p:extLst>
      <p:ext uri="{BB962C8B-B14F-4D97-AF65-F5344CB8AC3E}">
        <p14:creationId xmlns:p14="http://schemas.microsoft.com/office/powerpoint/2010/main" val="318354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337EB-AF23-C25E-748D-99EFBC091493}"/>
              </a:ext>
            </a:extLst>
          </p:cNvPr>
          <p:cNvSpPr>
            <a:spLocks noGrp="1"/>
          </p:cNvSpPr>
          <p:nvPr>
            <p:ph type="title"/>
          </p:nvPr>
        </p:nvSpPr>
        <p:spPr/>
        <p:txBody>
          <a:bodyPr/>
          <a:lstStyle/>
          <a:p>
            <a:r>
              <a:rPr lang="en-US" dirty="0"/>
              <a:t>Site not included</a:t>
            </a:r>
          </a:p>
        </p:txBody>
      </p:sp>
      <p:sp>
        <p:nvSpPr>
          <p:cNvPr id="3" name="Content Placeholder 2">
            <a:extLst>
              <a:ext uri="{FF2B5EF4-FFF2-40B4-BE49-F238E27FC236}">
                <a16:creationId xmlns:a16="http://schemas.microsoft.com/office/drawing/2014/main" id="{BC903758-B9F8-7364-48B3-B541BC5D45B7}"/>
              </a:ext>
            </a:extLst>
          </p:cNvPr>
          <p:cNvSpPr>
            <a:spLocks noGrp="1"/>
          </p:cNvSpPr>
          <p:nvPr>
            <p:ph idx="1"/>
          </p:nvPr>
        </p:nvSpPr>
        <p:spPr/>
        <p:txBody>
          <a:bodyPr/>
          <a:lstStyle/>
          <a:p>
            <a:r>
              <a:rPr lang="en-US" b="1" dirty="0"/>
              <a:t>Okinawa</a:t>
            </a:r>
          </a:p>
          <a:p>
            <a:endParaRPr lang="en-US" dirty="0"/>
          </a:p>
          <a:p>
            <a:pPr marL="0" indent="0">
              <a:buNone/>
            </a:pPr>
            <a:r>
              <a:rPr lang="en-US" dirty="0"/>
              <a:t>A Veteran can still claim Agent Orange exposure at Okinawa, but they will have to provide evidence of being exposed versus presumptive exposure from being there at a specific time.</a:t>
            </a:r>
          </a:p>
        </p:txBody>
      </p:sp>
    </p:spTree>
    <p:extLst>
      <p:ext uri="{BB962C8B-B14F-4D97-AF65-F5344CB8AC3E}">
        <p14:creationId xmlns:p14="http://schemas.microsoft.com/office/powerpoint/2010/main" val="317990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0E35-FA46-289B-F35C-42995622D88A}"/>
              </a:ext>
            </a:extLst>
          </p:cNvPr>
          <p:cNvSpPr>
            <a:spLocks noGrp="1"/>
          </p:cNvSpPr>
          <p:nvPr>
            <p:ph type="title"/>
          </p:nvPr>
        </p:nvSpPr>
        <p:spPr/>
        <p:txBody>
          <a:bodyPr/>
          <a:lstStyle/>
          <a:p>
            <a:r>
              <a:rPr lang="en-US" dirty="0"/>
              <a:t>Burn Pit</a:t>
            </a:r>
          </a:p>
        </p:txBody>
      </p:sp>
      <p:sp>
        <p:nvSpPr>
          <p:cNvPr id="3" name="Content Placeholder 2">
            <a:extLst>
              <a:ext uri="{FF2B5EF4-FFF2-40B4-BE49-F238E27FC236}">
                <a16:creationId xmlns:a16="http://schemas.microsoft.com/office/drawing/2014/main" id="{B7A7C3D2-58CC-FD7B-C7E3-8394B72F8778}"/>
              </a:ext>
            </a:extLst>
          </p:cNvPr>
          <p:cNvSpPr>
            <a:spLocks noGrp="1"/>
          </p:cNvSpPr>
          <p:nvPr>
            <p:ph idx="1"/>
          </p:nvPr>
        </p:nvSpPr>
        <p:spPr/>
        <p:txBody>
          <a:bodyPr>
            <a:normAutofit fontScale="92500" lnSpcReduction="10000"/>
          </a:bodyPr>
          <a:lstStyle/>
          <a:p>
            <a:pPr marL="0" indent="0">
              <a:buNone/>
            </a:pPr>
            <a:r>
              <a:rPr lang="en-US" dirty="0"/>
              <a:t>List of </a:t>
            </a:r>
            <a:r>
              <a:rPr lang="en-US" dirty="0" err="1"/>
              <a:t>Presumptives</a:t>
            </a:r>
            <a:r>
              <a:rPr lang="en-US" dirty="0"/>
              <a:t> for Burn Pit has been expanded by 9 new conditions (see next slide).  The VA put the final list in the Federal Register on 28 June with no Comment Period.  (</a:t>
            </a:r>
            <a:r>
              <a:rPr lang="en-US" dirty="0">
                <a:solidFill>
                  <a:srgbClr val="FF0000"/>
                </a:solidFill>
              </a:rPr>
              <a:t>Translation, it is in effect now</a:t>
            </a:r>
            <a:r>
              <a:rPr lang="en-US" dirty="0"/>
              <a:t>)  </a:t>
            </a:r>
          </a:p>
          <a:p>
            <a:endParaRPr lang="en-US" dirty="0"/>
          </a:p>
          <a:p>
            <a:pPr marL="0" indent="0">
              <a:buNone/>
            </a:pPr>
            <a:r>
              <a:rPr lang="en-US" dirty="0"/>
              <a:t>There is no time limit to file for these conditions. </a:t>
            </a:r>
          </a:p>
          <a:p>
            <a:endParaRPr lang="en-US" dirty="0"/>
          </a:p>
          <a:p>
            <a:pPr marL="0" indent="0">
              <a:buNone/>
            </a:pPr>
            <a:r>
              <a:rPr lang="en-US" dirty="0"/>
              <a:t>There is a 10 year from discharge time limit for the previous Burn Pit </a:t>
            </a:r>
            <a:r>
              <a:rPr lang="en-US" dirty="0" err="1"/>
              <a:t>Presumptives</a:t>
            </a:r>
            <a:r>
              <a:rPr lang="en-US" dirty="0"/>
              <a:t>:</a:t>
            </a:r>
          </a:p>
          <a:p>
            <a:pPr lvl="1"/>
            <a:r>
              <a:rPr lang="en-US" i="0" dirty="0">
                <a:solidFill>
                  <a:srgbClr val="2E2E2E"/>
                </a:solidFill>
                <a:effectLst/>
              </a:rPr>
              <a:t>asthma</a:t>
            </a:r>
          </a:p>
          <a:p>
            <a:pPr lvl="1"/>
            <a:r>
              <a:rPr lang="en-US" i="0" dirty="0">
                <a:solidFill>
                  <a:srgbClr val="2E2E2E"/>
                </a:solidFill>
                <a:effectLst/>
              </a:rPr>
              <a:t>rhinitis</a:t>
            </a:r>
          </a:p>
          <a:p>
            <a:pPr lvl="1"/>
            <a:r>
              <a:rPr lang="en-US" i="0" dirty="0">
                <a:solidFill>
                  <a:srgbClr val="2E2E2E"/>
                </a:solidFill>
                <a:effectLst/>
              </a:rPr>
              <a:t>sinusitis</a:t>
            </a:r>
            <a:endParaRPr lang="en-US" dirty="0"/>
          </a:p>
        </p:txBody>
      </p:sp>
    </p:spTree>
    <p:extLst>
      <p:ext uri="{BB962C8B-B14F-4D97-AF65-F5344CB8AC3E}">
        <p14:creationId xmlns:p14="http://schemas.microsoft.com/office/powerpoint/2010/main" val="2404551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6366-17D3-A817-BEBD-1A63CCC731B4}"/>
              </a:ext>
            </a:extLst>
          </p:cNvPr>
          <p:cNvSpPr>
            <a:spLocks noGrp="1"/>
          </p:cNvSpPr>
          <p:nvPr>
            <p:ph type="title"/>
          </p:nvPr>
        </p:nvSpPr>
        <p:spPr/>
        <p:txBody>
          <a:bodyPr/>
          <a:lstStyle/>
          <a:p>
            <a:r>
              <a:rPr lang="en-US" dirty="0"/>
              <a:t>Cancers linked to Burn Pit exposure</a:t>
            </a:r>
          </a:p>
        </p:txBody>
      </p:sp>
      <p:sp>
        <p:nvSpPr>
          <p:cNvPr id="3" name="Content Placeholder 2">
            <a:extLst>
              <a:ext uri="{FF2B5EF4-FFF2-40B4-BE49-F238E27FC236}">
                <a16:creationId xmlns:a16="http://schemas.microsoft.com/office/drawing/2014/main" id="{E90C1F53-9515-8FD9-44D2-6F977582E4B7}"/>
              </a:ext>
            </a:extLst>
          </p:cNvPr>
          <p:cNvSpPr>
            <a:spLocks noGrp="1"/>
          </p:cNvSpPr>
          <p:nvPr>
            <p:ph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Squamous cell carcinoma of the larynx;</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Squamous cell carcinoma of the trachea;</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Adenocarcinoma of the trachea;</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Salivary gland-type tumors of the trachea;</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err="1">
                <a:solidFill>
                  <a:srgbClr val="1B1B1B"/>
                </a:solidFill>
                <a:effectLst/>
                <a:ea typeface="Times New Roman" panose="02020603050405020304" pitchFamily="18" charset="0"/>
              </a:rPr>
              <a:t>Adenosquamous</a:t>
            </a:r>
            <a:r>
              <a:rPr lang="en-US" sz="2400" dirty="0">
                <a:solidFill>
                  <a:srgbClr val="1B1B1B"/>
                </a:solidFill>
                <a:effectLst/>
                <a:ea typeface="Times New Roman" panose="02020603050405020304" pitchFamily="18" charset="0"/>
              </a:rPr>
              <a:t> carcinoma of the lung;</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Large cell carcinoma of the lung;</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Salivary gland-type tumors of the lung;</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err="1">
                <a:solidFill>
                  <a:srgbClr val="1B1B1B"/>
                </a:solidFill>
                <a:effectLst/>
                <a:ea typeface="Times New Roman" panose="02020603050405020304" pitchFamily="18" charset="0"/>
              </a:rPr>
              <a:t>Sarcomatoid</a:t>
            </a:r>
            <a:r>
              <a:rPr lang="en-US" sz="2400" dirty="0">
                <a:solidFill>
                  <a:srgbClr val="1B1B1B"/>
                </a:solidFill>
                <a:effectLst/>
                <a:ea typeface="Times New Roman" panose="02020603050405020304" pitchFamily="18" charset="0"/>
              </a:rPr>
              <a:t> carcinoma of the lung and;</a:t>
            </a:r>
            <a:endParaRPr lang="en-US" sz="2400" dirty="0">
              <a:effectLst/>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1B1B1B"/>
                </a:solidFill>
                <a:effectLst/>
                <a:ea typeface="Times New Roman" panose="02020603050405020304" pitchFamily="18" charset="0"/>
              </a:rPr>
              <a:t>Typical and atypical carcinoid of the lung.</a:t>
            </a:r>
            <a:endParaRPr lang="en-US" sz="24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55178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E04F5-4925-C761-275E-840665056A78}"/>
              </a:ext>
            </a:extLst>
          </p:cNvPr>
          <p:cNvSpPr>
            <a:spLocks noGrp="1"/>
          </p:cNvSpPr>
          <p:nvPr>
            <p:ph type="title"/>
          </p:nvPr>
        </p:nvSpPr>
        <p:spPr/>
        <p:txBody>
          <a:bodyPr>
            <a:normAutofit/>
          </a:bodyPr>
          <a:lstStyle/>
          <a:p>
            <a:r>
              <a:rPr lang="en-US" dirty="0"/>
              <a:t>Burn Pit exposure</a:t>
            </a:r>
          </a:p>
        </p:txBody>
      </p:sp>
      <p:sp>
        <p:nvSpPr>
          <p:cNvPr id="3" name="Content Placeholder 2">
            <a:extLst>
              <a:ext uri="{FF2B5EF4-FFF2-40B4-BE49-F238E27FC236}">
                <a16:creationId xmlns:a16="http://schemas.microsoft.com/office/drawing/2014/main" id="{721C6691-BA1D-533A-3F78-0758104FF20A}"/>
              </a:ext>
            </a:extLst>
          </p:cNvPr>
          <p:cNvSpPr>
            <a:spLocks noGrp="1"/>
          </p:cNvSpPr>
          <p:nvPr>
            <p:ph idx="1"/>
          </p:nvPr>
        </p:nvSpPr>
        <p:spPr/>
        <p:txBody>
          <a:bodyPr/>
          <a:lstStyle/>
          <a:p>
            <a:pPr algn="l">
              <a:buFont typeface="Arial" panose="020B0604020202020204" pitchFamily="34" charset="0"/>
              <a:buChar char="•"/>
            </a:pPr>
            <a:r>
              <a:rPr lang="en-US" sz="3200" b="0" i="0" dirty="0">
                <a:solidFill>
                  <a:srgbClr val="444444"/>
                </a:solidFill>
                <a:effectLst/>
              </a:rPr>
              <a:t>Afghanistan, Djibouti, Syria, and Uzbekistan during the Persian Gulf War, from September 19, 2001, to the present, </a:t>
            </a:r>
            <a:r>
              <a:rPr lang="en-US" sz="3200" b="1" i="0" dirty="0">
                <a:solidFill>
                  <a:srgbClr val="444444"/>
                </a:solidFill>
                <a:effectLst/>
              </a:rPr>
              <a:t>or</a:t>
            </a:r>
            <a:endParaRPr lang="en-US" sz="3200" b="0" i="0" dirty="0">
              <a:solidFill>
                <a:srgbClr val="444444"/>
              </a:solidFill>
              <a:effectLst/>
            </a:endParaRPr>
          </a:p>
          <a:p>
            <a:pPr algn="l">
              <a:buFont typeface="Arial" panose="020B0604020202020204" pitchFamily="34" charset="0"/>
              <a:buChar char="•"/>
            </a:pPr>
            <a:r>
              <a:rPr lang="en-US" sz="3200" b="0" i="0" dirty="0">
                <a:solidFill>
                  <a:srgbClr val="444444"/>
                </a:solidFill>
                <a:effectLst/>
              </a:rPr>
              <a:t>The Southwest Asia theater of operations from August 2, 1990, to the present</a:t>
            </a:r>
          </a:p>
          <a:p>
            <a:endParaRPr lang="en-US" dirty="0"/>
          </a:p>
          <a:p>
            <a:endParaRPr lang="en-US" dirty="0"/>
          </a:p>
          <a:p>
            <a:pPr marL="0" indent="0">
              <a:buNone/>
            </a:pPr>
            <a:r>
              <a:rPr lang="en-US" dirty="0"/>
              <a:t>If you think you were exposed to a Burn Pit, meet with a Service Organization to discuss the best way to proceed with your case.  </a:t>
            </a:r>
          </a:p>
        </p:txBody>
      </p:sp>
    </p:spTree>
    <p:extLst>
      <p:ext uri="{BB962C8B-B14F-4D97-AF65-F5344CB8AC3E}">
        <p14:creationId xmlns:p14="http://schemas.microsoft.com/office/powerpoint/2010/main" val="1267084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1191</Words>
  <Application>Microsoft Office PowerPoint</Application>
  <PresentationFormat>Widescreen</PresentationFormat>
  <Paragraphs>142</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Helvetica Neue</vt:lpstr>
      <vt:lpstr>Sans sans-serif</vt:lpstr>
      <vt:lpstr>Symbol</vt:lpstr>
      <vt:lpstr>Times</vt:lpstr>
      <vt:lpstr>Times New Roman</vt:lpstr>
      <vt:lpstr>Office Theme</vt:lpstr>
      <vt:lpstr>Sergeant First Class Heath Robinson Honoring Our PACT Act </vt:lpstr>
      <vt:lpstr>June 2022 the Senate passed HR 3967</vt:lpstr>
      <vt:lpstr>Agent Orange</vt:lpstr>
      <vt:lpstr>A Surviving Spouse</vt:lpstr>
      <vt:lpstr>New Presumptive exposure sites</vt:lpstr>
      <vt:lpstr>Site not included</vt:lpstr>
      <vt:lpstr>Burn Pit</vt:lpstr>
      <vt:lpstr>Cancers linked to Burn Pit exposure</vt:lpstr>
      <vt:lpstr>Burn Pit exposure</vt:lpstr>
      <vt:lpstr>Camp Lejeune Drinking Water Exposure</vt:lpstr>
      <vt:lpstr>Lawsuits</vt:lpstr>
      <vt:lpstr>Quick Camp Lejeune facts</vt:lpstr>
      <vt:lpstr>Spouse/family member may be receiving </vt:lpstr>
      <vt:lpstr>What can a person sue for?</vt:lpstr>
      <vt:lpstr>If I am receiving Compensation</vt:lpstr>
      <vt:lpstr>Can I sue for the rest of my life?</vt:lpstr>
      <vt:lpstr>Ionizing Radiation</vt:lpstr>
      <vt:lpstr>IR Sites cont.</vt:lpstr>
      <vt:lpstr>When will all of this be finalized?</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Sergeant First Class Heath Robinson Honoring Our PACT Act </dc:title>
  <dc:creator>Shelley Kozel</dc:creator>
  <cp:lastModifiedBy>Shelley Kozel</cp:lastModifiedBy>
  <cp:revision>4</cp:revision>
  <dcterms:created xsi:type="dcterms:W3CDTF">2022-07-08T19:45:04Z</dcterms:created>
  <dcterms:modified xsi:type="dcterms:W3CDTF">2022-07-13T16:54:41Z</dcterms:modified>
</cp:coreProperties>
</file>